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70" r:id="rId2"/>
    <p:sldMasterId id="2147483659" r:id="rId3"/>
    <p:sldMasterId id="2147483678" r:id="rId4"/>
    <p:sldMasterId id="2147483689" r:id="rId5"/>
    <p:sldMasterId id="2147483696" r:id="rId6"/>
  </p:sldMasterIdLst>
  <p:notesMasterIdLst>
    <p:notesMasterId r:id="rId28"/>
  </p:notesMasterIdLst>
  <p:sldIdLst>
    <p:sldId id="256" r:id="rId7"/>
    <p:sldId id="259" r:id="rId8"/>
    <p:sldId id="295" r:id="rId9"/>
    <p:sldId id="296" r:id="rId10"/>
    <p:sldId id="337" r:id="rId11"/>
    <p:sldId id="309" r:id="rId12"/>
    <p:sldId id="308" r:id="rId13"/>
    <p:sldId id="310" r:id="rId14"/>
    <p:sldId id="312" r:id="rId15"/>
    <p:sldId id="338" r:id="rId16"/>
    <p:sldId id="297" r:id="rId17"/>
    <p:sldId id="299" r:id="rId18"/>
    <p:sldId id="339" r:id="rId19"/>
    <p:sldId id="335" r:id="rId20"/>
    <p:sldId id="305" r:id="rId21"/>
    <p:sldId id="268" r:id="rId22"/>
    <p:sldId id="303" r:id="rId23"/>
    <p:sldId id="340" r:id="rId24"/>
    <p:sldId id="341" r:id="rId25"/>
    <p:sldId id="342" r:id="rId26"/>
    <p:sldId id="346" r:id="rId27"/>
  </p:sldIdLst>
  <p:sldSz cx="9144000" cy="6858000" type="screen4x3"/>
  <p:notesSz cx="6794500" cy="9931400"/>
  <p:embeddedFontLst>
    <p:embeddedFont>
      <p:font typeface="Calibri" panose="020F0502020204030204" pitchFamily="34" charset="0"/>
      <p:regular r:id="rId29"/>
      <p:bold r:id="rId30"/>
      <p:italic r:id="rId31"/>
      <p:boldItalic r:id="rId32"/>
    </p:embeddedFont>
    <p:embeddedFont>
      <p:font typeface="Klavika Basic Light" panose="02000000000000000000" pitchFamily="2" charset="0"/>
      <p:regular r:id="rId33"/>
      <p:bold r:id="rId34"/>
      <p:italic r:id="rId35"/>
    </p:embeddedFont>
    <p:embeddedFont>
      <p:font typeface="Klavika Basic Medium" panose="02000000000000000000" pitchFamily="2" charset="0"/>
      <p:regular r:id="rId36"/>
      <p:italic r:id="rId37"/>
    </p:embeddedFont>
    <p:embeddedFont>
      <p:font typeface="Klavika Basic Regular" panose="02000000000000000000" pitchFamily="2" charset="0"/>
      <p:regular r:id="rId38"/>
      <p:bold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94674"/>
  </p:normalViewPr>
  <p:slideViewPr>
    <p:cSldViewPr>
      <p:cViewPr varScale="1">
        <p:scale>
          <a:sx n="124" d="100"/>
          <a:sy n="124" d="100"/>
        </p:scale>
        <p:origin x="194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8B5F4C9-9221-47CA-80D8-A165733B9979}" type="datetimeFigureOut">
              <a:rPr lang="en-US" smtClean="0"/>
              <a:t>11/29/21</a:t>
            </a:fld>
            <a:endParaRPr lang="en-US"/>
          </a:p>
        </p:txBody>
      </p:sp>
      <p:sp>
        <p:nvSpPr>
          <p:cNvPr id="4" name="Pladsholder til diasbille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E019C56-B9B9-4750-B15E-581E4ECF181D}" type="slidenum">
              <a:rPr lang="en-US" smtClean="0"/>
              <a:t>‹nr.›</a:t>
            </a:fld>
            <a:endParaRPr lang="en-US"/>
          </a:p>
        </p:txBody>
      </p:sp>
    </p:spTree>
    <p:extLst>
      <p:ext uri="{BB962C8B-B14F-4D97-AF65-F5344CB8AC3E}">
        <p14:creationId xmlns:p14="http://schemas.microsoft.com/office/powerpoint/2010/main" val="96671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Saprodi</a:t>
            </a:r>
            <a:r>
              <a:rPr lang="da-DK" dirty="0"/>
              <a:t>: Høj </a:t>
            </a:r>
            <a:r>
              <a:rPr lang="da-DK" dirty="0" err="1"/>
              <a:t>tolerence</a:t>
            </a:r>
            <a:r>
              <a:rPr lang="da-DK" dirty="0"/>
              <a:t> for nematoder</a:t>
            </a:r>
          </a:p>
          <a:p>
            <a:r>
              <a:rPr lang="da-DK" dirty="0" err="1"/>
              <a:t>Sarion</a:t>
            </a:r>
            <a:r>
              <a:rPr lang="da-DK" dirty="0"/>
              <a:t>: Tolerant nematoder. Meget høj </a:t>
            </a:r>
            <a:r>
              <a:rPr lang="da-DK" dirty="0" err="1"/>
              <a:t>stivelsespct</a:t>
            </a:r>
            <a:r>
              <a:rPr lang="da-DK" dirty="0"/>
              <a:t>. Leveres hurtigt til fabrik, for at undgå stivelsestab.</a:t>
            </a:r>
          </a:p>
        </p:txBody>
      </p:sp>
      <p:sp>
        <p:nvSpPr>
          <p:cNvPr id="4" name="Pladsholder til slidenummer 3"/>
          <p:cNvSpPr>
            <a:spLocks noGrp="1"/>
          </p:cNvSpPr>
          <p:nvPr>
            <p:ph type="sldNum" sz="quarter" idx="5"/>
          </p:nvPr>
        </p:nvSpPr>
        <p:spPr/>
        <p:txBody>
          <a:bodyPr/>
          <a:lstStyle/>
          <a:p>
            <a:fld id="{CE019C56-B9B9-4750-B15E-581E4ECF181D}" type="slidenum">
              <a:rPr lang="en-US" smtClean="0"/>
              <a:t>16</a:t>
            </a:fld>
            <a:endParaRPr lang="en-US"/>
          </a:p>
        </p:txBody>
      </p:sp>
    </p:spTree>
    <p:extLst>
      <p:ext uri="{BB962C8B-B14F-4D97-AF65-F5344CB8AC3E}">
        <p14:creationId xmlns:p14="http://schemas.microsoft.com/office/powerpoint/2010/main" val="97346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lgn="ctr">
              <a:defRPr sz="4800"/>
            </a:lvl1pPr>
          </a:lstStyle>
          <a:p>
            <a:r>
              <a:rPr lang="da-DK" dirty="0"/>
              <a:t>Klik for at redigere i master</a:t>
            </a:r>
            <a:endParaRPr lang="en-US"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rgbClr val="7777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i master</a:t>
            </a:r>
            <a:endParaRPr lang="en-US" dirty="0"/>
          </a:p>
        </p:txBody>
      </p:sp>
    </p:spTree>
    <p:extLst>
      <p:ext uri="{BB962C8B-B14F-4D97-AF65-F5344CB8AC3E}">
        <p14:creationId xmlns:p14="http://schemas.microsoft.com/office/powerpoint/2010/main" val="185543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Tree>
    <p:extLst>
      <p:ext uri="{BB962C8B-B14F-4D97-AF65-F5344CB8AC3E}">
        <p14:creationId xmlns:p14="http://schemas.microsoft.com/office/powerpoint/2010/main" val="182388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342900" indent="-342900">
              <a:buSzPct val="75000"/>
              <a:buFontTx/>
              <a:buBlip>
                <a:blip r:embed="rId2"/>
              </a:buBlip>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Pladsholder til titel 1"/>
          <p:cNvSpPr>
            <a:spLocks noGrp="1"/>
          </p:cNvSpPr>
          <p:nvPr>
            <p:ph type="title"/>
          </p:nvPr>
        </p:nvSpPr>
        <p:spPr>
          <a:xfrm>
            <a:off x="450000" y="300193"/>
            <a:ext cx="6282240" cy="968568"/>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6"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80347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
        <p:nvSpPr>
          <p:cNvPr id="5" name="Pladsholder til tabel 4"/>
          <p:cNvSpPr>
            <a:spLocks noGrp="1"/>
          </p:cNvSpPr>
          <p:nvPr>
            <p:ph type="tbl" sz="quarter" idx="11"/>
          </p:nvPr>
        </p:nvSpPr>
        <p:spPr>
          <a:xfrm>
            <a:off x="450000" y="1700213"/>
            <a:ext cx="8229600" cy="4249737"/>
          </a:xfrm>
        </p:spPr>
        <p:txBody>
          <a:bodyPr/>
          <a:lstStyle/>
          <a:p>
            <a:endParaRPr lang="en-US"/>
          </a:p>
        </p:txBody>
      </p:sp>
    </p:spTree>
    <p:extLst>
      <p:ext uri="{BB962C8B-B14F-4D97-AF65-F5344CB8AC3E}">
        <p14:creationId xmlns:p14="http://schemas.microsoft.com/office/powerpoint/2010/main" val="268177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tekstboks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iasnummer 6"/>
          <p:cNvSpPr>
            <a:spLocks noGrp="1"/>
          </p:cNvSpPr>
          <p:nvPr>
            <p:ph type="sldNum" sz="quarter" idx="4"/>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545766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endParaRPr lang="en-US" dirty="0"/>
          </a:p>
        </p:txBody>
      </p:sp>
      <p:sp>
        <p:nvSpPr>
          <p:cNvPr id="3" name="Pladsholder til tekst 2"/>
          <p:cNvSpPr>
            <a:spLocks noGrp="1"/>
          </p:cNvSpPr>
          <p:nvPr>
            <p:ph type="body" idx="1"/>
          </p:nvPr>
        </p:nvSpPr>
        <p:spPr>
          <a:xfrm>
            <a:off x="457200" y="1535113"/>
            <a:ext cx="4040188" cy="639762"/>
          </a:xfrm>
        </p:spPr>
        <p:txBody>
          <a:bodyPr anchor="t">
            <a:no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t">
            <a:norm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iasnummer 6"/>
          <p:cNvSpPr>
            <a:spLocks noGrp="1"/>
          </p:cNvSpPr>
          <p:nvPr>
            <p:ph type="sldNum" sz="quarter" idx="10"/>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188470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6" name="Pladsholder til diasnummer 6"/>
          <p:cNvSpPr>
            <a:spLocks noGrp="1"/>
          </p:cNvSpPr>
          <p:nvPr>
            <p:ph type="sldNum" sz="quarter" idx="4"/>
          </p:nvPr>
        </p:nvSpPr>
        <p:spPr>
          <a:xfrm>
            <a:off x="7956000" y="6369241"/>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204041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Tree>
    <p:extLst>
      <p:ext uri="{BB962C8B-B14F-4D97-AF65-F5344CB8AC3E}">
        <p14:creationId xmlns:p14="http://schemas.microsoft.com/office/powerpoint/2010/main" val="2410486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342900" indent="-342900">
              <a:buSzPct val="75000"/>
              <a:buFontTx/>
              <a:buBlip>
                <a:blip r:embed="rId2"/>
              </a:buBlip>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Pladsholder til titel 1"/>
          <p:cNvSpPr>
            <a:spLocks noGrp="1"/>
          </p:cNvSpPr>
          <p:nvPr>
            <p:ph type="title"/>
          </p:nvPr>
        </p:nvSpPr>
        <p:spPr>
          <a:xfrm>
            <a:off x="450000" y="300193"/>
            <a:ext cx="6282240" cy="968568"/>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6"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676773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
        <p:nvSpPr>
          <p:cNvPr id="5" name="Pladsholder til tabel 4"/>
          <p:cNvSpPr>
            <a:spLocks noGrp="1"/>
          </p:cNvSpPr>
          <p:nvPr>
            <p:ph type="tbl" sz="quarter" idx="11"/>
          </p:nvPr>
        </p:nvSpPr>
        <p:spPr>
          <a:xfrm>
            <a:off x="450000" y="1700213"/>
            <a:ext cx="8229600" cy="4249737"/>
          </a:xfrm>
        </p:spPr>
        <p:txBody>
          <a:bodyPr/>
          <a:lstStyle/>
          <a:p>
            <a:endParaRPr lang="en-US"/>
          </a:p>
        </p:txBody>
      </p:sp>
    </p:spTree>
    <p:extLst>
      <p:ext uri="{BB962C8B-B14F-4D97-AF65-F5344CB8AC3E}">
        <p14:creationId xmlns:p14="http://schemas.microsoft.com/office/powerpoint/2010/main" val="1570415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tekstboks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iasnummer 6"/>
          <p:cNvSpPr>
            <a:spLocks noGrp="1"/>
          </p:cNvSpPr>
          <p:nvPr>
            <p:ph type="sldNum" sz="quarter" idx="4"/>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82254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6" name="Pladsholder til billede 5"/>
          <p:cNvSpPr>
            <a:spLocks noGrp="1"/>
          </p:cNvSpPr>
          <p:nvPr>
            <p:ph type="pic" sz="quarter" idx="10"/>
          </p:nvPr>
        </p:nvSpPr>
        <p:spPr>
          <a:xfrm>
            <a:off x="470774" y="3429000"/>
            <a:ext cx="8277690" cy="2736304"/>
          </a:xfrm>
        </p:spPr>
        <p:txBody>
          <a:bodyPr/>
          <a:lstStyle/>
          <a:p>
            <a:endParaRPr lang="en-GB"/>
          </a:p>
        </p:txBody>
      </p:sp>
      <p:sp>
        <p:nvSpPr>
          <p:cNvPr id="2" name="Titel 1"/>
          <p:cNvSpPr>
            <a:spLocks noGrp="1"/>
          </p:cNvSpPr>
          <p:nvPr>
            <p:ph type="ctrTitle"/>
          </p:nvPr>
        </p:nvSpPr>
        <p:spPr>
          <a:xfrm>
            <a:off x="827584" y="1700808"/>
            <a:ext cx="7344816" cy="1368152"/>
          </a:xfrm>
          <a:noFill/>
          <a:ln>
            <a:noFill/>
          </a:ln>
        </p:spPr>
        <p:txBody>
          <a:bodyPr anchor="ctr">
            <a:normAutofit/>
          </a:bodyPr>
          <a:lstStyle>
            <a:lvl1pPr algn="l">
              <a:defRPr sz="4800">
                <a:solidFill>
                  <a:schemeClr val="tx2"/>
                </a:solidFill>
              </a:defRPr>
            </a:lvl1pPr>
          </a:lstStyle>
          <a:p>
            <a:r>
              <a:rPr lang="da-DK" dirty="0"/>
              <a:t>Klik for at redigere i master</a:t>
            </a:r>
            <a:endParaRPr lang="en-US" dirty="0"/>
          </a:p>
        </p:txBody>
      </p:sp>
      <p:sp>
        <p:nvSpPr>
          <p:cNvPr id="7" name="Undertitel 2"/>
          <p:cNvSpPr>
            <a:spLocks noGrp="1"/>
          </p:cNvSpPr>
          <p:nvPr>
            <p:ph type="subTitle" idx="1"/>
          </p:nvPr>
        </p:nvSpPr>
        <p:spPr>
          <a:xfrm>
            <a:off x="827584" y="3073823"/>
            <a:ext cx="7920880" cy="355177"/>
          </a:xfrm>
        </p:spPr>
        <p:txBody>
          <a:bodyPr>
            <a:normAutofit/>
          </a:bodyPr>
          <a:lstStyle>
            <a:lvl1pPr marL="0" indent="0" algn="r">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i master</a:t>
            </a:r>
            <a:endParaRPr lang="en-US" dirty="0"/>
          </a:p>
        </p:txBody>
      </p:sp>
    </p:spTree>
    <p:extLst>
      <p:ext uri="{BB962C8B-B14F-4D97-AF65-F5344CB8AC3E}">
        <p14:creationId xmlns:p14="http://schemas.microsoft.com/office/powerpoint/2010/main" val="3200389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endParaRPr lang="en-US" dirty="0"/>
          </a:p>
        </p:txBody>
      </p:sp>
      <p:sp>
        <p:nvSpPr>
          <p:cNvPr id="3" name="Pladsholder til tekst 2"/>
          <p:cNvSpPr>
            <a:spLocks noGrp="1"/>
          </p:cNvSpPr>
          <p:nvPr>
            <p:ph type="body" idx="1"/>
          </p:nvPr>
        </p:nvSpPr>
        <p:spPr>
          <a:xfrm>
            <a:off x="457200" y="1535113"/>
            <a:ext cx="4040188" cy="639762"/>
          </a:xfrm>
        </p:spPr>
        <p:txBody>
          <a:bodyPr anchor="t">
            <a:no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t">
            <a:norm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iasnummer 6"/>
          <p:cNvSpPr>
            <a:spLocks noGrp="1"/>
          </p:cNvSpPr>
          <p:nvPr>
            <p:ph type="sldNum" sz="quarter" idx="10"/>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3488915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6" name="Pladsholder til diasnummer 6"/>
          <p:cNvSpPr>
            <a:spLocks noGrp="1"/>
          </p:cNvSpPr>
          <p:nvPr>
            <p:ph type="sldNum" sz="quarter" idx="4"/>
          </p:nvPr>
        </p:nvSpPr>
        <p:spPr>
          <a:xfrm>
            <a:off x="7956000" y="6369241"/>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17019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lgn="ctr">
              <a:defRPr sz="4800"/>
            </a:lvl1pPr>
          </a:lstStyle>
          <a:p>
            <a:r>
              <a:rPr lang="da-DK" dirty="0"/>
              <a:t>Klik for at redigere i master</a:t>
            </a:r>
            <a:endParaRPr lang="en-US"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rgbClr val="7777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i master</a:t>
            </a:r>
            <a:endParaRPr lang="en-US" dirty="0"/>
          </a:p>
        </p:txBody>
      </p:sp>
    </p:spTree>
    <p:extLst>
      <p:ext uri="{BB962C8B-B14F-4D97-AF65-F5344CB8AC3E}">
        <p14:creationId xmlns:p14="http://schemas.microsoft.com/office/powerpoint/2010/main" val="405605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6" name="Pladsholder til billede 5"/>
          <p:cNvSpPr>
            <a:spLocks noGrp="1"/>
          </p:cNvSpPr>
          <p:nvPr>
            <p:ph type="pic" sz="quarter" idx="10"/>
          </p:nvPr>
        </p:nvSpPr>
        <p:spPr>
          <a:xfrm>
            <a:off x="470774" y="3429000"/>
            <a:ext cx="8277690" cy="2736304"/>
          </a:xfrm>
        </p:spPr>
        <p:txBody>
          <a:bodyPr/>
          <a:lstStyle/>
          <a:p>
            <a:endParaRPr lang="en-GB"/>
          </a:p>
        </p:txBody>
      </p:sp>
      <p:sp>
        <p:nvSpPr>
          <p:cNvPr id="2" name="Titel 1"/>
          <p:cNvSpPr>
            <a:spLocks noGrp="1"/>
          </p:cNvSpPr>
          <p:nvPr>
            <p:ph type="ctrTitle"/>
          </p:nvPr>
        </p:nvSpPr>
        <p:spPr>
          <a:xfrm>
            <a:off x="827584" y="1700808"/>
            <a:ext cx="7344816" cy="1368152"/>
          </a:xfrm>
          <a:noFill/>
          <a:ln>
            <a:noFill/>
          </a:ln>
        </p:spPr>
        <p:txBody>
          <a:bodyPr anchor="ctr">
            <a:normAutofit/>
          </a:bodyPr>
          <a:lstStyle>
            <a:lvl1pPr algn="l">
              <a:defRPr sz="4800">
                <a:solidFill>
                  <a:schemeClr val="tx2"/>
                </a:solidFill>
              </a:defRPr>
            </a:lvl1pPr>
          </a:lstStyle>
          <a:p>
            <a:r>
              <a:rPr lang="da-DK" dirty="0"/>
              <a:t>Klik for at redigere i master</a:t>
            </a:r>
            <a:endParaRPr lang="en-US" dirty="0"/>
          </a:p>
        </p:txBody>
      </p:sp>
      <p:sp>
        <p:nvSpPr>
          <p:cNvPr id="7" name="Undertitel 2"/>
          <p:cNvSpPr>
            <a:spLocks noGrp="1"/>
          </p:cNvSpPr>
          <p:nvPr>
            <p:ph type="subTitle" idx="1"/>
          </p:nvPr>
        </p:nvSpPr>
        <p:spPr>
          <a:xfrm>
            <a:off x="827584" y="3073823"/>
            <a:ext cx="7920880" cy="355177"/>
          </a:xfrm>
        </p:spPr>
        <p:txBody>
          <a:bodyPr>
            <a:normAutofit/>
          </a:bodyPr>
          <a:lstStyle>
            <a:lvl1pPr marL="0" indent="0" algn="r">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i master</a:t>
            </a:r>
            <a:endParaRPr lang="en-US" dirty="0"/>
          </a:p>
        </p:txBody>
      </p:sp>
    </p:spTree>
    <p:extLst>
      <p:ext uri="{BB962C8B-B14F-4D97-AF65-F5344CB8AC3E}">
        <p14:creationId xmlns:p14="http://schemas.microsoft.com/office/powerpoint/2010/main" val="3413433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5"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3189300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4"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1854993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342900" indent="-342900">
              <a:buSzPct val="75000"/>
              <a:buFontTx/>
              <a:buBlip>
                <a:blip r:embed="rId2"/>
              </a:buBlip>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Pladsholder til titel 1"/>
          <p:cNvSpPr>
            <a:spLocks noGrp="1"/>
          </p:cNvSpPr>
          <p:nvPr>
            <p:ph type="title"/>
          </p:nvPr>
        </p:nvSpPr>
        <p:spPr>
          <a:xfrm>
            <a:off x="450000" y="300193"/>
            <a:ext cx="6282240" cy="968568"/>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8"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199958527"/>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
        <p:nvSpPr>
          <p:cNvPr id="5" name="Pladsholder til tabel 4"/>
          <p:cNvSpPr>
            <a:spLocks noGrp="1"/>
          </p:cNvSpPr>
          <p:nvPr>
            <p:ph type="tbl" sz="quarter" idx="11"/>
          </p:nvPr>
        </p:nvSpPr>
        <p:spPr>
          <a:xfrm>
            <a:off x="450000" y="1700213"/>
            <a:ext cx="8229600" cy="4249737"/>
          </a:xfrm>
        </p:spPr>
        <p:txBody>
          <a:bodyPr/>
          <a:lstStyle/>
          <a:p>
            <a:endParaRPr lang="en-US"/>
          </a:p>
        </p:txBody>
      </p:sp>
    </p:spTree>
    <p:extLst>
      <p:ext uri="{BB962C8B-B14F-4D97-AF65-F5344CB8AC3E}">
        <p14:creationId xmlns:p14="http://schemas.microsoft.com/office/powerpoint/2010/main" val="2207459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 uden gri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Tree>
    <p:extLst>
      <p:ext uri="{BB962C8B-B14F-4D97-AF65-F5344CB8AC3E}">
        <p14:creationId xmlns:p14="http://schemas.microsoft.com/office/powerpoint/2010/main" val="1542290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tekstboks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iasnummer 6"/>
          <p:cNvSpPr>
            <a:spLocks noGrp="1"/>
          </p:cNvSpPr>
          <p:nvPr>
            <p:ph type="sldNum" sz="quarter" idx="4"/>
          </p:nvPr>
        </p:nvSpPr>
        <p:spPr>
          <a:xfrm>
            <a:off x="7668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381624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5"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041985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endParaRPr lang="en-US" dirty="0"/>
          </a:p>
        </p:txBody>
      </p:sp>
      <p:sp>
        <p:nvSpPr>
          <p:cNvPr id="3" name="Pladsholder til tekst 2"/>
          <p:cNvSpPr>
            <a:spLocks noGrp="1"/>
          </p:cNvSpPr>
          <p:nvPr>
            <p:ph type="body" idx="1"/>
          </p:nvPr>
        </p:nvSpPr>
        <p:spPr>
          <a:xfrm>
            <a:off x="457200" y="1535113"/>
            <a:ext cx="4040188" cy="639762"/>
          </a:xfrm>
        </p:spPr>
        <p:txBody>
          <a:bodyPr anchor="t">
            <a:no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t">
            <a:norm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iasnummer 6"/>
          <p:cNvSpPr>
            <a:spLocks noGrp="1"/>
          </p:cNvSpPr>
          <p:nvPr>
            <p:ph type="sldNum" sz="quarter" idx="10"/>
          </p:nvPr>
        </p:nvSpPr>
        <p:spPr>
          <a:xfrm>
            <a:off x="7668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3744595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6"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948750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Tree>
    <p:extLst>
      <p:ext uri="{BB962C8B-B14F-4D97-AF65-F5344CB8AC3E}">
        <p14:creationId xmlns:p14="http://schemas.microsoft.com/office/powerpoint/2010/main" val="3233717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342900" indent="-342900">
              <a:buSzPct val="75000"/>
              <a:buFontTx/>
              <a:buBlip>
                <a:blip r:embed="rId2"/>
              </a:buBlip>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Pladsholder til titel 1"/>
          <p:cNvSpPr>
            <a:spLocks noGrp="1"/>
          </p:cNvSpPr>
          <p:nvPr>
            <p:ph type="title"/>
          </p:nvPr>
        </p:nvSpPr>
        <p:spPr>
          <a:xfrm>
            <a:off x="450000" y="300193"/>
            <a:ext cx="6282240" cy="968568"/>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6"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705187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
        <p:nvSpPr>
          <p:cNvPr id="5" name="Pladsholder til tabel 4"/>
          <p:cNvSpPr>
            <a:spLocks noGrp="1"/>
          </p:cNvSpPr>
          <p:nvPr>
            <p:ph type="tbl" sz="quarter" idx="11"/>
          </p:nvPr>
        </p:nvSpPr>
        <p:spPr>
          <a:xfrm>
            <a:off x="450000" y="1700213"/>
            <a:ext cx="8229600" cy="4249737"/>
          </a:xfrm>
        </p:spPr>
        <p:txBody>
          <a:bodyPr/>
          <a:lstStyle/>
          <a:p>
            <a:endParaRPr lang="en-US"/>
          </a:p>
        </p:txBody>
      </p:sp>
    </p:spTree>
    <p:extLst>
      <p:ext uri="{BB962C8B-B14F-4D97-AF65-F5344CB8AC3E}">
        <p14:creationId xmlns:p14="http://schemas.microsoft.com/office/powerpoint/2010/main" val="2662756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o tekstboks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iasnummer 6"/>
          <p:cNvSpPr>
            <a:spLocks noGrp="1"/>
          </p:cNvSpPr>
          <p:nvPr>
            <p:ph type="sldNum" sz="quarter" idx="4"/>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549914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endParaRPr lang="en-US" dirty="0"/>
          </a:p>
        </p:txBody>
      </p:sp>
      <p:sp>
        <p:nvSpPr>
          <p:cNvPr id="3" name="Pladsholder til tekst 2"/>
          <p:cNvSpPr>
            <a:spLocks noGrp="1"/>
          </p:cNvSpPr>
          <p:nvPr>
            <p:ph type="body" idx="1"/>
          </p:nvPr>
        </p:nvSpPr>
        <p:spPr>
          <a:xfrm>
            <a:off x="457200" y="1535113"/>
            <a:ext cx="4040188" cy="639762"/>
          </a:xfrm>
        </p:spPr>
        <p:txBody>
          <a:bodyPr anchor="t">
            <a:no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t">
            <a:norm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iasnummer 6"/>
          <p:cNvSpPr>
            <a:spLocks noGrp="1"/>
          </p:cNvSpPr>
          <p:nvPr>
            <p:ph type="sldNum" sz="quarter" idx="10"/>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3525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6" name="Pladsholder til diasnummer 6"/>
          <p:cNvSpPr>
            <a:spLocks noGrp="1"/>
          </p:cNvSpPr>
          <p:nvPr>
            <p:ph type="sldNum" sz="quarter" idx="4"/>
          </p:nvPr>
        </p:nvSpPr>
        <p:spPr>
          <a:xfrm>
            <a:off x="7956000" y="6369241"/>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734933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Tree>
    <p:extLst>
      <p:ext uri="{BB962C8B-B14F-4D97-AF65-F5344CB8AC3E}">
        <p14:creationId xmlns:p14="http://schemas.microsoft.com/office/powerpoint/2010/main" val="1619581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342900" indent="-342900">
              <a:buSzPct val="75000"/>
              <a:buFontTx/>
              <a:buBlip>
                <a:blip r:embed="rId2"/>
              </a:buBlip>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Pladsholder til titel 1"/>
          <p:cNvSpPr>
            <a:spLocks noGrp="1"/>
          </p:cNvSpPr>
          <p:nvPr>
            <p:ph type="title"/>
          </p:nvPr>
        </p:nvSpPr>
        <p:spPr>
          <a:xfrm>
            <a:off x="450000" y="300193"/>
            <a:ext cx="6282240" cy="968568"/>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6"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67468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4"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040003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
        <p:nvSpPr>
          <p:cNvPr id="5" name="Pladsholder til tabel 4"/>
          <p:cNvSpPr>
            <a:spLocks noGrp="1"/>
          </p:cNvSpPr>
          <p:nvPr>
            <p:ph type="tbl" sz="quarter" idx="11"/>
          </p:nvPr>
        </p:nvSpPr>
        <p:spPr>
          <a:xfrm>
            <a:off x="450000" y="1700213"/>
            <a:ext cx="8229600" cy="4249737"/>
          </a:xfrm>
        </p:spPr>
        <p:txBody>
          <a:bodyPr/>
          <a:lstStyle/>
          <a:p>
            <a:endParaRPr lang="en-US"/>
          </a:p>
        </p:txBody>
      </p:sp>
    </p:spTree>
    <p:extLst>
      <p:ext uri="{BB962C8B-B14F-4D97-AF65-F5344CB8AC3E}">
        <p14:creationId xmlns:p14="http://schemas.microsoft.com/office/powerpoint/2010/main" val="3013546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tekstboks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iasnummer 6"/>
          <p:cNvSpPr>
            <a:spLocks noGrp="1"/>
          </p:cNvSpPr>
          <p:nvPr>
            <p:ph type="sldNum" sz="quarter" idx="4"/>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8592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endParaRPr lang="en-US" dirty="0"/>
          </a:p>
        </p:txBody>
      </p:sp>
      <p:sp>
        <p:nvSpPr>
          <p:cNvPr id="3" name="Pladsholder til tekst 2"/>
          <p:cNvSpPr>
            <a:spLocks noGrp="1"/>
          </p:cNvSpPr>
          <p:nvPr>
            <p:ph type="body" idx="1"/>
          </p:nvPr>
        </p:nvSpPr>
        <p:spPr>
          <a:xfrm>
            <a:off x="457200" y="1535113"/>
            <a:ext cx="4040188" cy="639762"/>
          </a:xfrm>
        </p:spPr>
        <p:txBody>
          <a:bodyPr anchor="t">
            <a:no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t">
            <a:norm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iasnummer 6"/>
          <p:cNvSpPr>
            <a:spLocks noGrp="1"/>
          </p:cNvSpPr>
          <p:nvPr>
            <p:ph type="sldNum" sz="quarter" idx="10"/>
          </p:nvPr>
        </p:nvSpPr>
        <p:spPr>
          <a:xfrm>
            <a:off x="7956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2821079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6" name="Pladsholder til diasnummer 6"/>
          <p:cNvSpPr>
            <a:spLocks noGrp="1"/>
          </p:cNvSpPr>
          <p:nvPr>
            <p:ph type="sldNum" sz="quarter" idx="4"/>
          </p:nvPr>
        </p:nvSpPr>
        <p:spPr>
          <a:xfrm>
            <a:off x="7956000" y="6369241"/>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11024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342900" indent="-342900">
              <a:buSzPct val="75000"/>
              <a:buFontTx/>
              <a:buBlip>
                <a:blip r:embed="rId2"/>
              </a:buBlip>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Pladsholder til titel 1"/>
          <p:cNvSpPr>
            <a:spLocks noGrp="1"/>
          </p:cNvSpPr>
          <p:nvPr>
            <p:ph type="title"/>
          </p:nvPr>
        </p:nvSpPr>
        <p:spPr>
          <a:xfrm>
            <a:off x="450000" y="300193"/>
            <a:ext cx="6282240" cy="968568"/>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8"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415399802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
        <p:nvSpPr>
          <p:cNvPr id="5" name="Pladsholder til tabel 4"/>
          <p:cNvSpPr>
            <a:spLocks noGrp="1"/>
          </p:cNvSpPr>
          <p:nvPr>
            <p:ph type="tbl" sz="quarter" idx="11"/>
          </p:nvPr>
        </p:nvSpPr>
        <p:spPr>
          <a:xfrm>
            <a:off x="450000" y="1700213"/>
            <a:ext cx="8229600" cy="4249737"/>
          </a:xfrm>
        </p:spPr>
        <p:txBody>
          <a:bodyPr/>
          <a:lstStyle/>
          <a:p>
            <a:endParaRPr lang="en-US"/>
          </a:p>
        </p:txBody>
      </p:sp>
    </p:spTree>
    <p:extLst>
      <p:ext uri="{BB962C8B-B14F-4D97-AF65-F5344CB8AC3E}">
        <p14:creationId xmlns:p14="http://schemas.microsoft.com/office/powerpoint/2010/main" val="320800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 uden gri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iasnummer 2"/>
          <p:cNvSpPr>
            <a:spLocks noGrp="1"/>
          </p:cNvSpPr>
          <p:nvPr>
            <p:ph type="sldNum" sz="quarter" idx="10"/>
          </p:nvPr>
        </p:nvSpPr>
        <p:spPr/>
        <p:txBody>
          <a:bodyPr/>
          <a:lstStyle/>
          <a:p>
            <a:fld id="{C28A8ABC-67D3-41C9-A8C2-CF6486E3E5C8}" type="slidenum">
              <a:rPr lang="en-US" smtClean="0"/>
              <a:pPr/>
              <a:t>‹nr.›</a:t>
            </a:fld>
            <a:endParaRPr lang="en-US"/>
          </a:p>
        </p:txBody>
      </p:sp>
    </p:spTree>
    <p:extLst>
      <p:ext uri="{BB962C8B-B14F-4D97-AF65-F5344CB8AC3E}">
        <p14:creationId xmlns:p14="http://schemas.microsoft.com/office/powerpoint/2010/main" val="399836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tekstboks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iasnummer 6"/>
          <p:cNvSpPr>
            <a:spLocks noGrp="1"/>
          </p:cNvSpPr>
          <p:nvPr>
            <p:ph type="sldNum" sz="quarter" idx="4"/>
          </p:nvPr>
        </p:nvSpPr>
        <p:spPr>
          <a:xfrm>
            <a:off x="7668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98524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endParaRPr lang="en-US" dirty="0"/>
          </a:p>
        </p:txBody>
      </p:sp>
      <p:sp>
        <p:nvSpPr>
          <p:cNvPr id="3" name="Pladsholder til tekst 2"/>
          <p:cNvSpPr>
            <a:spLocks noGrp="1"/>
          </p:cNvSpPr>
          <p:nvPr>
            <p:ph type="body" idx="1"/>
          </p:nvPr>
        </p:nvSpPr>
        <p:spPr>
          <a:xfrm>
            <a:off x="457200" y="1535113"/>
            <a:ext cx="4040188" cy="639762"/>
          </a:xfrm>
        </p:spPr>
        <p:txBody>
          <a:bodyPr anchor="t">
            <a:no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t">
            <a:normAutofit/>
          </a:bodyPr>
          <a:lstStyle>
            <a:lvl1pPr marL="0" indent="0">
              <a:buNone/>
              <a:defRPr lang="da-DK" sz="2400" kern="1200" dirty="0" smtClean="0">
                <a:solidFill>
                  <a:srgbClr val="777777"/>
                </a:solidFill>
                <a:latin typeface="Klavika Basic Medium"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iasnummer 6"/>
          <p:cNvSpPr>
            <a:spLocks noGrp="1"/>
          </p:cNvSpPr>
          <p:nvPr>
            <p:ph type="sldNum" sz="quarter" idx="10"/>
          </p:nvPr>
        </p:nvSpPr>
        <p:spPr>
          <a:xfrm>
            <a:off x="7668000"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spTree>
    <p:extLst>
      <p:ext uri="{BB962C8B-B14F-4D97-AF65-F5344CB8AC3E}">
        <p14:creationId xmlns:p14="http://schemas.microsoft.com/office/powerpoint/2010/main" val="344729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lede 7"/>
          <p:cNvPicPr/>
          <p:nvPr userDrawn="1"/>
        </p:nvPicPr>
        <p:blipFill rotWithShape="1">
          <a:blip r:embed="rId11">
            <a:extLst>
              <a:ext uri="{28A0092B-C50C-407E-A947-70E740481C1C}">
                <a14:useLocalDpi xmlns:a14="http://schemas.microsoft.com/office/drawing/2010/main" val="0"/>
              </a:ext>
            </a:extLst>
          </a:blip>
          <a:srcRect b="33044"/>
          <a:stretch/>
        </p:blipFill>
        <p:spPr bwMode="auto">
          <a:xfrm>
            <a:off x="1536794" y="6443042"/>
            <a:ext cx="7545070" cy="370334"/>
          </a:xfrm>
          <a:prstGeom prst="rect">
            <a:avLst/>
          </a:prstGeom>
          <a:noFill/>
          <a:ln>
            <a:noFill/>
          </a:ln>
          <a:extLst>
            <a:ext uri="{53640926-AAD7-44D8-BBD7-CCE9431645EC}">
              <a14:shadowObscured xmlns:a14="http://schemas.microsoft.com/office/drawing/2010/main"/>
            </a:ext>
          </a:extLst>
        </p:spPr>
      </p:pic>
      <p:sp>
        <p:nvSpPr>
          <p:cNvPr id="2" name="Pladsholder til titel 1"/>
          <p:cNvSpPr>
            <a:spLocks noGrp="1"/>
          </p:cNvSpPr>
          <p:nvPr>
            <p:ph type="title"/>
          </p:nvPr>
        </p:nvSpPr>
        <p:spPr>
          <a:xfrm>
            <a:off x="450000" y="300192"/>
            <a:ext cx="6282240" cy="1040575"/>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Pladsholder til tekst 2"/>
          <p:cNvSpPr>
            <a:spLocks noGrp="1"/>
          </p:cNvSpPr>
          <p:nvPr>
            <p:ph type="body" idx="1"/>
          </p:nvPr>
        </p:nvSpPr>
        <p:spPr>
          <a:xfrm>
            <a:off x="450000" y="1479573"/>
            <a:ext cx="8280000" cy="465662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cxnSp>
        <p:nvCxnSpPr>
          <p:cNvPr id="6" name="Lige forbindelse 5"/>
          <p:cNvCxnSpPr/>
          <p:nvPr userDrawn="1"/>
        </p:nvCxnSpPr>
        <p:spPr>
          <a:xfrm>
            <a:off x="450000" y="6304235"/>
            <a:ext cx="8280000" cy="0"/>
          </a:xfrm>
          <a:prstGeom prst="line">
            <a:avLst/>
          </a:prstGeom>
          <a:ln w="3810">
            <a:solidFill>
              <a:srgbClr val="009FE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rotWithShape="1">
          <a:blip r:embed="rId12" cstate="print">
            <a:extLst>
              <a:ext uri="{28A0092B-C50C-407E-A947-70E740481C1C}">
                <a14:useLocalDpi xmlns:a14="http://schemas.microsoft.com/office/drawing/2010/main" val="0"/>
              </a:ext>
            </a:extLst>
          </a:blip>
          <a:srcRect l="17472" t="26846" r="6520" b="33542"/>
          <a:stretch/>
        </p:blipFill>
        <p:spPr>
          <a:xfrm>
            <a:off x="6997592" y="211447"/>
            <a:ext cx="1800000" cy="663157"/>
          </a:xfrm>
          <a:prstGeom prst="rect">
            <a:avLst/>
          </a:prstGeom>
        </p:spPr>
      </p:pic>
    </p:spTree>
    <p:extLst>
      <p:ext uri="{BB962C8B-B14F-4D97-AF65-F5344CB8AC3E}">
        <p14:creationId xmlns:p14="http://schemas.microsoft.com/office/powerpoint/2010/main" val="3027345864"/>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1" r:id="rId3"/>
    <p:sldLayoutId id="2147483654" r:id="rId4"/>
    <p:sldLayoutId id="2147483650" r:id="rId5"/>
    <p:sldLayoutId id="2147483655" r:id="rId6"/>
    <p:sldLayoutId id="2147483656" r:id="rId7"/>
    <p:sldLayoutId id="2147483652" r:id="rId8"/>
    <p:sldLayoutId id="2147483653" r:id="rId9"/>
  </p:sldLayoutIdLst>
  <p:hf hdr="0"/>
  <p:txStyles>
    <p:titleStyle>
      <a:lvl1pPr algn="l" defTabSz="914400" rtl="0" eaLnBrk="1" latinLnBrk="0" hangingPunct="1">
        <a:spcBef>
          <a:spcPct val="0"/>
        </a:spcBef>
        <a:buNone/>
        <a:defRPr sz="3600" kern="1200">
          <a:solidFill>
            <a:srgbClr val="777777"/>
          </a:solidFill>
          <a:latin typeface="Klavika Basic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0000" y="300192"/>
            <a:ext cx="6282240" cy="1040575"/>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Pladsholder til tekst 2"/>
          <p:cNvSpPr>
            <a:spLocks noGrp="1"/>
          </p:cNvSpPr>
          <p:nvPr>
            <p:ph type="body" idx="1"/>
          </p:nvPr>
        </p:nvSpPr>
        <p:spPr>
          <a:xfrm>
            <a:off x="450000" y="1479573"/>
            <a:ext cx="8280000" cy="465662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dirty="0"/>
          </a:p>
        </p:txBody>
      </p:sp>
      <p:cxnSp>
        <p:nvCxnSpPr>
          <p:cNvPr id="6" name="Lige forbindelse 5"/>
          <p:cNvCxnSpPr/>
          <p:nvPr userDrawn="1"/>
        </p:nvCxnSpPr>
        <p:spPr>
          <a:xfrm>
            <a:off x="450000" y="6304235"/>
            <a:ext cx="8280000" cy="0"/>
          </a:xfrm>
          <a:prstGeom prst="line">
            <a:avLst/>
          </a:prstGeom>
          <a:ln w="3810">
            <a:solidFill>
              <a:srgbClr val="009FE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17472" t="26846" r="6520" b="33542"/>
          <a:stretch/>
        </p:blipFill>
        <p:spPr>
          <a:xfrm>
            <a:off x="6997592" y="211447"/>
            <a:ext cx="1800000" cy="663157"/>
          </a:xfrm>
          <a:prstGeom prst="rect">
            <a:avLst/>
          </a:prstGeom>
        </p:spPr>
      </p:pic>
      <p:sp>
        <p:nvSpPr>
          <p:cNvPr id="5" name="Tekstfelt 4"/>
          <p:cNvSpPr txBox="1"/>
          <p:nvPr userDrawn="1"/>
        </p:nvSpPr>
        <p:spPr>
          <a:xfrm>
            <a:off x="450000" y="6318000"/>
            <a:ext cx="8280000" cy="52322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DISCLAIMER</a:t>
            </a:r>
            <a:r>
              <a:rPr lang="en-GB" sz="700" b="1" kern="1200" dirty="0">
                <a:solidFill>
                  <a:schemeClr val="tx1"/>
                </a:solidFill>
                <a:effectLst/>
                <a:latin typeface="+mn-lt"/>
                <a:ea typeface="+mn-ea"/>
                <a:cs typeface="+mn-cs"/>
              </a:rPr>
              <a:t>: </a:t>
            </a:r>
            <a:r>
              <a:rPr lang="en-GB" sz="700" i="1" kern="1200" dirty="0">
                <a:solidFill>
                  <a:schemeClr val="tx1"/>
                </a:solidFill>
                <a:effectLst/>
                <a:latin typeface="+mn-lt"/>
                <a:ea typeface="+mn-ea"/>
                <a:cs typeface="+mn-cs"/>
              </a:rPr>
              <a:t>This information is given in good faith and is believed to be accurate, but provides no warranty as to the accuracy of any results mentioned or implied. Users should conduct their own tests to determine whether KMC ingredients are suited for their own specific purposes. Compliance with all legal requirements and relevant regulations is the responsibility of the user. Statements contained herein should not be considered a warranty of any kind, expressed, or implied, and no liability is accepted for the infringement of any IP-rights. KMC does not accept or assume liability for any loss or damage resulting from use of the information in this document.</a:t>
            </a:r>
            <a:endParaRPr lang="da-DK" sz="700" kern="1200" dirty="0">
              <a:solidFill>
                <a:schemeClr val="tx1"/>
              </a:solidFill>
              <a:effectLst/>
              <a:latin typeface="+mn-lt"/>
              <a:ea typeface="+mn-ea"/>
              <a:cs typeface="+mn-cs"/>
            </a:endParaRPr>
          </a:p>
          <a:p>
            <a:endParaRPr lang="da-DK" sz="700" dirty="0"/>
          </a:p>
        </p:txBody>
      </p:sp>
      <p:pic>
        <p:nvPicPr>
          <p:cNvPr id="8" name="Billede 7"/>
          <p:cNvPicPr/>
          <p:nvPr userDrawn="1"/>
        </p:nvPicPr>
        <p:blipFill rotWithShape="1">
          <a:blip r:embed="rId9">
            <a:extLst>
              <a:ext uri="{28A0092B-C50C-407E-A947-70E740481C1C}">
                <a14:useLocalDpi xmlns:a14="http://schemas.microsoft.com/office/drawing/2010/main" val="0"/>
              </a:ext>
            </a:extLst>
          </a:blip>
          <a:srcRect b="72282"/>
          <a:stretch/>
        </p:blipFill>
        <p:spPr bwMode="auto">
          <a:xfrm>
            <a:off x="1536794" y="6084000"/>
            <a:ext cx="7545070" cy="1533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467958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6" r:id="rId5"/>
    <p:sldLayoutId id="2147483677" r:id="rId6"/>
  </p:sldLayoutIdLst>
  <p:hf hdr="0"/>
  <p:txStyles>
    <p:titleStyle>
      <a:lvl1pPr algn="l" defTabSz="914400" rtl="0" eaLnBrk="1" latinLnBrk="0" hangingPunct="1">
        <a:spcBef>
          <a:spcPct val="0"/>
        </a:spcBef>
        <a:buNone/>
        <a:defRPr sz="3600" kern="1200">
          <a:solidFill>
            <a:srgbClr val="777777"/>
          </a:solidFill>
          <a:latin typeface="Klavika Basic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0000" y="300192"/>
            <a:ext cx="6282240" cy="1040575"/>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Pladsholder til tekst 2"/>
          <p:cNvSpPr>
            <a:spLocks noGrp="1"/>
          </p:cNvSpPr>
          <p:nvPr>
            <p:ph type="body" idx="1"/>
          </p:nvPr>
        </p:nvSpPr>
        <p:spPr>
          <a:xfrm>
            <a:off x="450000" y="1479573"/>
            <a:ext cx="8280000" cy="465662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dirty="0"/>
          </a:p>
        </p:txBody>
      </p:sp>
      <p:cxnSp>
        <p:nvCxnSpPr>
          <p:cNvPr id="6" name="Lige forbindelse 5"/>
          <p:cNvCxnSpPr/>
          <p:nvPr userDrawn="1"/>
        </p:nvCxnSpPr>
        <p:spPr>
          <a:xfrm>
            <a:off x="450000" y="6304235"/>
            <a:ext cx="8280000" cy="0"/>
          </a:xfrm>
          <a:prstGeom prst="line">
            <a:avLst/>
          </a:prstGeom>
          <a:ln w="3810">
            <a:solidFill>
              <a:srgbClr val="009FE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17472" t="26846" r="6520" b="33542"/>
          <a:stretch/>
        </p:blipFill>
        <p:spPr>
          <a:xfrm>
            <a:off x="6997592" y="211447"/>
            <a:ext cx="1800000" cy="663157"/>
          </a:xfrm>
          <a:prstGeom prst="rect">
            <a:avLst/>
          </a:prstGeom>
        </p:spPr>
      </p:pic>
      <p:sp>
        <p:nvSpPr>
          <p:cNvPr id="5" name="Tekstfelt 4"/>
          <p:cNvSpPr txBox="1"/>
          <p:nvPr userDrawn="1"/>
        </p:nvSpPr>
        <p:spPr>
          <a:xfrm>
            <a:off x="450000" y="6318000"/>
            <a:ext cx="8280000" cy="52322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DISCLAIMER</a:t>
            </a:r>
            <a:r>
              <a:rPr lang="en-GB" sz="700" b="1" kern="1200" dirty="0">
                <a:solidFill>
                  <a:schemeClr val="tx1"/>
                </a:solidFill>
                <a:effectLst/>
                <a:latin typeface="+mn-lt"/>
                <a:ea typeface="+mn-ea"/>
                <a:cs typeface="+mn-cs"/>
              </a:rPr>
              <a:t>: </a:t>
            </a:r>
            <a:r>
              <a:rPr lang="en-GB" sz="700" i="1" kern="1200" dirty="0">
                <a:solidFill>
                  <a:schemeClr val="tx1"/>
                </a:solidFill>
                <a:effectLst/>
                <a:latin typeface="+mn-lt"/>
                <a:ea typeface="+mn-ea"/>
                <a:cs typeface="+mn-cs"/>
              </a:rPr>
              <a:t>This information is given in good faith and is believed to be accurate, but provides no warranty as to the accuracy of any results mentioned or implied. Users should conduct their own tests to determine whether KMC ingredients are suited for their own specific purposes. Compliance with all legal requirements and relevant regulations is the responsibility of the user. Statements contained herein should not be considered a warranty of any kind, expressed, or implied, and no liability is accepted for the infringement of any IP-rights. KMC does not accept or assume liability for any loss or damage resulting from use of the information in this document.</a:t>
            </a:r>
            <a:endParaRPr lang="da-DK" sz="700" kern="1200" dirty="0">
              <a:solidFill>
                <a:schemeClr val="tx1"/>
              </a:solidFill>
              <a:effectLst/>
              <a:latin typeface="+mn-lt"/>
              <a:ea typeface="+mn-ea"/>
              <a:cs typeface="+mn-cs"/>
            </a:endParaRPr>
          </a:p>
          <a:p>
            <a:endParaRPr lang="da-DK" sz="700" dirty="0"/>
          </a:p>
        </p:txBody>
      </p:sp>
    </p:spTree>
    <p:extLst>
      <p:ext uri="{BB962C8B-B14F-4D97-AF65-F5344CB8AC3E}">
        <p14:creationId xmlns:p14="http://schemas.microsoft.com/office/powerpoint/2010/main" val="9085355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Lst>
  <p:hf hdr="0"/>
  <p:txStyles>
    <p:titleStyle>
      <a:lvl1pPr algn="l" defTabSz="914400" rtl="0" eaLnBrk="1" latinLnBrk="0" hangingPunct="1">
        <a:spcBef>
          <a:spcPct val="0"/>
        </a:spcBef>
        <a:buNone/>
        <a:defRPr sz="3600" kern="1200">
          <a:solidFill>
            <a:srgbClr val="777777"/>
          </a:solidFill>
          <a:latin typeface="Klavika Basic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lede 7"/>
          <p:cNvPicPr/>
          <p:nvPr userDrawn="1"/>
        </p:nvPicPr>
        <p:blipFill rotWithShape="1">
          <a:blip r:embed="rId12">
            <a:extLst>
              <a:ext uri="{28A0092B-C50C-407E-A947-70E740481C1C}">
                <a14:useLocalDpi xmlns:a14="http://schemas.microsoft.com/office/drawing/2010/main" val="0"/>
              </a:ext>
            </a:extLst>
          </a:blip>
          <a:srcRect b="33044"/>
          <a:stretch/>
        </p:blipFill>
        <p:spPr bwMode="auto">
          <a:xfrm>
            <a:off x="1536794" y="6443042"/>
            <a:ext cx="7545070" cy="370334"/>
          </a:xfrm>
          <a:prstGeom prst="rect">
            <a:avLst/>
          </a:prstGeom>
          <a:noFill/>
          <a:ln>
            <a:noFill/>
          </a:ln>
          <a:extLst>
            <a:ext uri="{53640926-AAD7-44D8-BBD7-CCE9431645EC}">
              <a14:shadowObscured xmlns:a14="http://schemas.microsoft.com/office/drawing/2010/main"/>
            </a:ext>
          </a:extLst>
        </p:spPr>
      </p:pic>
      <p:sp>
        <p:nvSpPr>
          <p:cNvPr id="2" name="Pladsholder til titel 1"/>
          <p:cNvSpPr>
            <a:spLocks noGrp="1"/>
          </p:cNvSpPr>
          <p:nvPr>
            <p:ph type="title"/>
          </p:nvPr>
        </p:nvSpPr>
        <p:spPr>
          <a:xfrm>
            <a:off x="450000" y="300192"/>
            <a:ext cx="6282240" cy="1040575"/>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Pladsholder til tekst 2"/>
          <p:cNvSpPr>
            <a:spLocks noGrp="1"/>
          </p:cNvSpPr>
          <p:nvPr>
            <p:ph type="body" idx="1"/>
          </p:nvPr>
        </p:nvSpPr>
        <p:spPr>
          <a:xfrm>
            <a:off x="450000" y="1479573"/>
            <a:ext cx="8280000" cy="465662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Pladsholder til diasnummer 6"/>
          <p:cNvSpPr>
            <a:spLocks noGrp="1"/>
          </p:cNvSpPr>
          <p:nvPr>
            <p:ph type="sldNum" sz="quarter" idx="4"/>
          </p:nvPr>
        </p:nvSpPr>
        <p:spPr>
          <a:xfrm>
            <a:off x="7668344" y="6376243"/>
            <a:ext cx="1125488" cy="365125"/>
          </a:xfrm>
          <a:prstGeom prst="rect">
            <a:avLst/>
          </a:prstGeom>
        </p:spPr>
        <p:txBody>
          <a:bodyPr/>
          <a:lstStyle>
            <a:lvl1pPr algn="r">
              <a:defRPr sz="1200"/>
            </a:lvl1pPr>
          </a:lstStyle>
          <a:p>
            <a:fld id="{C28A8ABC-67D3-41C9-A8C2-CF6486E3E5C8}" type="slidenum">
              <a:rPr lang="en-US" smtClean="0"/>
              <a:pPr/>
              <a:t>‹nr.›</a:t>
            </a:fld>
            <a:endParaRPr lang="en-US"/>
          </a:p>
        </p:txBody>
      </p:sp>
      <p:cxnSp>
        <p:nvCxnSpPr>
          <p:cNvPr id="6" name="Lige forbindelse 5"/>
          <p:cNvCxnSpPr/>
          <p:nvPr userDrawn="1"/>
        </p:nvCxnSpPr>
        <p:spPr>
          <a:xfrm>
            <a:off x="450000" y="6304235"/>
            <a:ext cx="8280000" cy="0"/>
          </a:xfrm>
          <a:prstGeom prst="line">
            <a:avLst/>
          </a:prstGeom>
          <a:ln w="3810">
            <a:solidFill>
              <a:srgbClr val="009FE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472" t="26846" r="6520" b="33542"/>
          <a:stretch/>
        </p:blipFill>
        <p:spPr>
          <a:xfrm>
            <a:off x="6997592" y="211447"/>
            <a:ext cx="1800000" cy="663157"/>
          </a:xfrm>
          <a:prstGeom prst="rect">
            <a:avLst/>
          </a:prstGeom>
        </p:spPr>
      </p:pic>
      <p:sp>
        <p:nvSpPr>
          <p:cNvPr id="11" name="Tekstboks 8"/>
          <p:cNvSpPr txBox="1"/>
          <p:nvPr userDrawn="1"/>
        </p:nvSpPr>
        <p:spPr>
          <a:xfrm>
            <a:off x="450000" y="6443042"/>
            <a:ext cx="2484000" cy="144000"/>
          </a:xfrm>
          <a:prstGeom prst="rect">
            <a:avLst/>
          </a:prstGeom>
          <a:solidFill>
            <a:srgbClr val="E11B22"/>
          </a:solidFill>
        </p:spPr>
        <p:txBody>
          <a:bodyPr wrap="square" rtlCol="0" anchor="ctr">
            <a:spAutoFit/>
          </a:bodyPr>
          <a:lstStyle/>
          <a:p>
            <a:r>
              <a:rPr lang="da-DK" sz="1000" dirty="0">
                <a:solidFill>
                  <a:schemeClr val="bg1"/>
                </a:solidFill>
                <a:latin typeface="Klavika Basic Regular" panose="020B0506040000020004" pitchFamily="34" charset="0"/>
              </a:rPr>
              <a:t>CONFIDENTIAL – FOR INTERNAL USE ONLY</a:t>
            </a:r>
          </a:p>
        </p:txBody>
      </p:sp>
    </p:spTree>
    <p:extLst>
      <p:ext uri="{BB962C8B-B14F-4D97-AF65-F5344CB8AC3E}">
        <p14:creationId xmlns:p14="http://schemas.microsoft.com/office/powerpoint/2010/main" val="40747860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p:txStyles>
    <p:titleStyle>
      <a:lvl1pPr algn="l" defTabSz="914400" rtl="0" eaLnBrk="1" latinLnBrk="0" hangingPunct="1">
        <a:spcBef>
          <a:spcPct val="0"/>
        </a:spcBef>
        <a:buNone/>
        <a:defRPr sz="3600" kern="1200">
          <a:solidFill>
            <a:srgbClr val="777777"/>
          </a:solidFill>
          <a:latin typeface="Klavika Basic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0000" y="300192"/>
            <a:ext cx="6282240" cy="1040575"/>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Pladsholder til tekst 2"/>
          <p:cNvSpPr>
            <a:spLocks noGrp="1"/>
          </p:cNvSpPr>
          <p:nvPr>
            <p:ph type="body" idx="1"/>
          </p:nvPr>
        </p:nvSpPr>
        <p:spPr>
          <a:xfrm>
            <a:off x="450000" y="1479573"/>
            <a:ext cx="8280000" cy="465662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dirty="0"/>
          </a:p>
        </p:txBody>
      </p:sp>
      <p:cxnSp>
        <p:nvCxnSpPr>
          <p:cNvPr id="6" name="Lige forbindelse 5"/>
          <p:cNvCxnSpPr/>
          <p:nvPr userDrawn="1"/>
        </p:nvCxnSpPr>
        <p:spPr>
          <a:xfrm>
            <a:off x="450000" y="6304235"/>
            <a:ext cx="8280000" cy="0"/>
          </a:xfrm>
          <a:prstGeom prst="line">
            <a:avLst/>
          </a:prstGeom>
          <a:ln w="3810">
            <a:solidFill>
              <a:srgbClr val="009FE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17472" t="26846" r="6520" b="33542"/>
          <a:stretch/>
        </p:blipFill>
        <p:spPr>
          <a:xfrm>
            <a:off x="6997592" y="211447"/>
            <a:ext cx="1800000" cy="663157"/>
          </a:xfrm>
          <a:prstGeom prst="rect">
            <a:avLst/>
          </a:prstGeom>
        </p:spPr>
      </p:pic>
      <p:sp>
        <p:nvSpPr>
          <p:cNvPr id="5" name="Tekstfelt 4"/>
          <p:cNvSpPr txBox="1"/>
          <p:nvPr userDrawn="1"/>
        </p:nvSpPr>
        <p:spPr>
          <a:xfrm>
            <a:off x="450000" y="6318000"/>
            <a:ext cx="8280000" cy="52322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DISCLAIMER</a:t>
            </a:r>
            <a:r>
              <a:rPr lang="en-GB" sz="700" b="1" kern="1200" dirty="0">
                <a:solidFill>
                  <a:schemeClr val="tx1"/>
                </a:solidFill>
                <a:effectLst/>
                <a:latin typeface="+mn-lt"/>
                <a:ea typeface="+mn-ea"/>
                <a:cs typeface="+mn-cs"/>
              </a:rPr>
              <a:t>: </a:t>
            </a:r>
            <a:r>
              <a:rPr lang="en-GB" sz="700" i="1" kern="1200" dirty="0">
                <a:solidFill>
                  <a:schemeClr val="tx1"/>
                </a:solidFill>
                <a:effectLst/>
                <a:latin typeface="+mn-lt"/>
                <a:ea typeface="+mn-ea"/>
                <a:cs typeface="+mn-cs"/>
              </a:rPr>
              <a:t>This information is given in good faith and is believed to be accurate, but provides no warranty as to the accuracy of any results mentioned or implied. Users should conduct their own tests to determine whether KMC ingredients are suited for their own specific purposes. Compliance with all legal requirements and relevant regulations is the responsibility of the user. Statements contained herein should not be considered a warranty of any kind, expressed, or implied, and no liability is accepted for the infringement of any IP-rights. KMC does not accept or assume liability for any loss or damage resulting from use of the information in this document.</a:t>
            </a:r>
            <a:endParaRPr lang="da-DK" sz="700" kern="1200" dirty="0">
              <a:solidFill>
                <a:schemeClr val="tx1"/>
              </a:solidFill>
              <a:effectLst/>
              <a:latin typeface="+mn-lt"/>
              <a:ea typeface="+mn-ea"/>
              <a:cs typeface="+mn-cs"/>
            </a:endParaRPr>
          </a:p>
          <a:p>
            <a:endParaRPr lang="da-DK" sz="700" dirty="0"/>
          </a:p>
        </p:txBody>
      </p:sp>
      <p:pic>
        <p:nvPicPr>
          <p:cNvPr id="8" name="Billede 7"/>
          <p:cNvPicPr/>
          <p:nvPr userDrawn="1"/>
        </p:nvPicPr>
        <p:blipFill rotWithShape="1">
          <a:blip r:embed="rId9">
            <a:extLst>
              <a:ext uri="{28A0092B-C50C-407E-A947-70E740481C1C}">
                <a14:useLocalDpi xmlns:a14="http://schemas.microsoft.com/office/drawing/2010/main" val="0"/>
              </a:ext>
            </a:extLst>
          </a:blip>
          <a:srcRect b="72282"/>
          <a:stretch/>
        </p:blipFill>
        <p:spPr bwMode="auto">
          <a:xfrm>
            <a:off x="1536794" y="6084000"/>
            <a:ext cx="7545070" cy="153312"/>
          </a:xfrm>
          <a:prstGeom prst="rect">
            <a:avLst/>
          </a:prstGeom>
          <a:noFill/>
          <a:ln>
            <a:noFill/>
          </a:ln>
          <a:extLst>
            <a:ext uri="{53640926-AAD7-44D8-BBD7-CCE9431645EC}">
              <a14:shadowObscured xmlns:a14="http://schemas.microsoft.com/office/drawing/2010/main"/>
            </a:ext>
          </a:extLst>
        </p:spPr>
      </p:pic>
      <p:sp>
        <p:nvSpPr>
          <p:cNvPr id="9" name="Tekstboks 8"/>
          <p:cNvSpPr txBox="1"/>
          <p:nvPr userDrawn="1"/>
        </p:nvSpPr>
        <p:spPr>
          <a:xfrm>
            <a:off x="450000" y="6093296"/>
            <a:ext cx="2484000" cy="144000"/>
          </a:xfrm>
          <a:prstGeom prst="rect">
            <a:avLst/>
          </a:prstGeom>
          <a:solidFill>
            <a:srgbClr val="E11B22"/>
          </a:solidFill>
        </p:spPr>
        <p:txBody>
          <a:bodyPr wrap="square" rtlCol="0" anchor="ctr">
            <a:spAutoFit/>
          </a:bodyPr>
          <a:lstStyle/>
          <a:p>
            <a:r>
              <a:rPr lang="da-DK" sz="1000" dirty="0">
                <a:solidFill>
                  <a:schemeClr val="bg1"/>
                </a:solidFill>
                <a:latin typeface="Klavika Basic Regular" panose="020B0506040000020004" pitchFamily="34" charset="0"/>
              </a:rPr>
              <a:t>CONFIDENTIAL – FOR INTERNAL USE ONLY</a:t>
            </a:r>
          </a:p>
        </p:txBody>
      </p:sp>
    </p:spTree>
    <p:extLst>
      <p:ext uri="{BB962C8B-B14F-4D97-AF65-F5344CB8AC3E}">
        <p14:creationId xmlns:p14="http://schemas.microsoft.com/office/powerpoint/2010/main" val="41865433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p:txStyles>
    <p:titleStyle>
      <a:lvl1pPr algn="l" defTabSz="914400" rtl="0" eaLnBrk="1" latinLnBrk="0" hangingPunct="1">
        <a:spcBef>
          <a:spcPct val="0"/>
        </a:spcBef>
        <a:buNone/>
        <a:defRPr sz="3600" kern="1200">
          <a:solidFill>
            <a:srgbClr val="777777"/>
          </a:solidFill>
          <a:latin typeface="Klavika Basic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0000" y="300192"/>
            <a:ext cx="6282240" cy="1040575"/>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Pladsholder til tekst 2"/>
          <p:cNvSpPr>
            <a:spLocks noGrp="1"/>
          </p:cNvSpPr>
          <p:nvPr>
            <p:ph type="body" idx="1"/>
          </p:nvPr>
        </p:nvSpPr>
        <p:spPr>
          <a:xfrm>
            <a:off x="450000" y="1479573"/>
            <a:ext cx="8280000" cy="465662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Pladsholder til diasnummer 6"/>
          <p:cNvSpPr>
            <a:spLocks noGrp="1"/>
          </p:cNvSpPr>
          <p:nvPr>
            <p:ph type="sldNum" sz="quarter" idx="4"/>
          </p:nvPr>
        </p:nvSpPr>
        <p:spPr>
          <a:xfrm>
            <a:off x="7956000" y="6375600"/>
            <a:ext cx="1125488" cy="365125"/>
          </a:xfrm>
          <a:prstGeom prst="rect">
            <a:avLst/>
          </a:prstGeom>
        </p:spPr>
        <p:txBody>
          <a:bodyPr/>
          <a:lstStyle>
            <a:lvl1pPr algn="r">
              <a:defRPr sz="1200"/>
            </a:lvl1pPr>
          </a:lstStyle>
          <a:p>
            <a:fld id="{C28A8ABC-67D3-41C9-A8C2-CF6486E3E5C8}" type="slidenum">
              <a:rPr lang="en-US" smtClean="0"/>
              <a:pPr/>
              <a:t>‹nr.›</a:t>
            </a:fld>
            <a:endParaRPr lang="en-US" dirty="0"/>
          </a:p>
        </p:txBody>
      </p:sp>
      <p:cxnSp>
        <p:nvCxnSpPr>
          <p:cNvPr id="6" name="Lige forbindelse 5"/>
          <p:cNvCxnSpPr/>
          <p:nvPr userDrawn="1"/>
        </p:nvCxnSpPr>
        <p:spPr>
          <a:xfrm>
            <a:off x="450000" y="6304235"/>
            <a:ext cx="8280000" cy="0"/>
          </a:xfrm>
          <a:prstGeom prst="line">
            <a:avLst/>
          </a:prstGeom>
          <a:ln w="3810">
            <a:solidFill>
              <a:srgbClr val="009FE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17472" t="26846" r="6520" b="33542"/>
          <a:stretch/>
        </p:blipFill>
        <p:spPr>
          <a:xfrm>
            <a:off x="6997592" y="211447"/>
            <a:ext cx="1800000" cy="663157"/>
          </a:xfrm>
          <a:prstGeom prst="rect">
            <a:avLst/>
          </a:prstGeom>
        </p:spPr>
      </p:pic>
      <p:sp>
        <p:nvSpPr>
          <p:cNvPr id="5" name="Tekstfelt 4"/>
          <p:cNvSpPr txBox="1"/>
          <p:nvPr userDrawn="1"/>
        </p:nvSpPr>
        <p:spPr>
          <a:xfrm>
            <a:off x="450000" y="6318000"/>
            <a:ext cx="8280000" cy="52322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DISCLAIMER</a:t>
            </a:r>
            <a:r>
              <a:rPr lang="en-GB" sz="700" b="1" kern="1200" dirty="0">
                <a:solidFill>
                  <a:schemeClr val="tx1"/>
                </a:solidFill>
                <a:effectLst/>
                <a:latin typeface="+mn-lt"/>
                <a:ea typeface="+mn-ea"/>
                <a:cs typeface="+mn-cs"/>
              </a:rPr>
              <a:t>: </a:t>
            </a:r>
            <a:r>
              <a:rPr lang="en-GB" sz="700" i="1" kern="1200" dirty="0">
                <a:solidFill>
                  <a:schemeClr val="tx1"/>
                </a:solidFill>
                <a:effectLst/>
                <a:latin typeface="+mn-lt"/>
                <a:ea typeface="+mn-ea"/>
                <a:cs typeface="+mn-cs"/>
              </a:rPr>
              <a:t>This information is given in good faith and is believed to be accurate, but provides no warranty as to the accuracy of any results mentioned or implied. Users should conduct their own tests to determine whether KMC ingredients are suited for their own specific purposes. Compliance with all legal requirements and relevant regulations is the responsibility of the user. Statements contained herein should not be considered a warranty of any kind, expressed, or implied, and no liability is accepted for the infringement of any IP-rights. KMC does not accept or assume liability for any loss or damage resulting from use of the information in this document.</a:t>
            </a:r>
            <a:endParaRPr lang="da-DK" sz="700" kern="1200" dirty="0">
              <a:solidFill>
                <a:schemeClr val="tx1"/>
              </a:solidFill>
              <a:effectLst/>
              <a:latin typeface="+mn-lt"/>
              <a:ea typeface="+mn-ea"/>
              <a:cs typeface="+mn-cs"/>
            </a:endParaRPr>
          </a:p>
          <a:p>
            <a:endParaRPr lang="da-DK" sz="700" dirty="0"/>
          </a:p>
        </p:txBody>
      </p:sp>
      <p:sp>
        <p:nvSpPr>
          <p:cNvPr id="8" name="Tekstboks 8"/>
          <p:cNvSpPr txBox="1"/>
          <p:nvPr userDrawn="1"/>
        </p:nvSpPr>
        <p:spPr>
          <a:xfrm>
            <a:off x="450000" y="6093296"/>
            <a:ext cx="2484000" cy="144000"/>
          </a:xfrm>
          <a:prstGeom prst="rect">
            <a:avLst/>
          </a:prstGeom>
          <a:solidFill>
            <a:srgbClr val="E11B22"/>
          </a:solidFill>
        </p:spPr>
        <p:txBody>
          <a:bodyPr wrap="square" rtlCol="0" anchor="ctr">
            <a:spAutoFit/>
          </a:bodyPr>
          <a:lstStyle/>
          <a:p>
            <a:r>
              <a:rPr lang="da-DK" sz="1000" dirty="0">
                <a:solidFill>
                  <a:schemeClr val="bg1"/>
                </a:solidFill>
                <a:latin typeface="Klavika Basic Regular" panose="020B0506040000020004" pitchFamily="34" charset="0"/>
              </a:rPr>
              <a:t>CONFIDENTIAL – FOR INTERNAL USE ONLY</a:t>
            </a:r>
          </a:p>
        </p:txBody>
      </p:sp>
    </p:spTree>
    <p:extLst>
      <p:ext uri="{BB962C8B-B14F-4D97-AF65-F5344CB8AC3E}">
        <p14:creationId xmlns:p14="http://schemas.microsoft.com/office/powerpoint/2010/main" val="2198102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p:txStyles>
    <p:titleStyle>
      <a:lvl1pPr algn="l" defTabSz="914400" rtl="0" eaLnBrk="1" latinLnBrk="0" hangingPunct="1">
        <a:spcBef>
          <a:spcPct val="0"/>
        </a:spcBef>
        <a:buNone/>
        <a:defRPr sz="3600" kern="1200">
          <a:solidFill>
            <a:srgbClr val="777777"/>
          </a:solidFill>
          <a:latin typeface="Klavika Basic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vlerinfo.dk/sortsinf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6628" b="26628"/>
          <a:stretch>
            <a:fillRect/>
          </a:stretch>
        </p:blipFill>
        <p:spPr/>
      </p:pic>
      <p:sp>
        <p:nvSpPr>
          <p:cNvPr id="8" name="Titel 7"/>
          <p:cNvSpPr>
            <a:spLocks noGrp="1"/>
          </p:cNvSpPr>
          <p:nvPr>
            <p:ph type="ctrTitle"/>
          </p:nvPr>
        </p:nvSpPr>
        <p:spPr>
          <a:xfrm>
            <a:off x="827584" y="1052736"/>
            <a:ext cx="7344816" cy="2198675"/>
          </a:xfrm>
        </p:spPr>
        <p:txBody>
          <a:bodyPr>
            <a:normAutofit fontScale="90000"/>
          </a:bodyPr>
          <a:lstStyle/>
          <a:p>
            <a:pPr algn="ctr"/>
            <a:r>
              <a:rPr lang="da-DK" sz="8900" dirty="0"/>
              <a:t>KMC</a:t>
            </a:r>
            <a:br>
              <a:rPr lang="da-DK" dirty="0"/>
            </a:br>
            <a:r>
              <a:rPr lang="da-DK" sz="2800" dirty="0"/>
              <a:t>Brug læggekartoflerne rigtigt…</a:t>
            </a:r>
            <a:br>
              <a:rPr lang="da-DK" sz="2800" dirty="0"/>
            </a:br>
            <a:r>
              <a:rPr lang="da-DK" sz="2000" dirty="0"/>
              <a:t>v. Per Thorlund Christensen</a:t>
            </a:r>
            <a:br>
              <a:rPr lang="da-DK" dirty="0"/>
            </a:br>
            <a:endParaRPr lang="en-GB" dirty="0"/>
          </a:p>
        </p:txBody>
      </p:sp>
      <p:sp>
        <p:nvSpPr>
          <p:cNvPr id="9" name="Undertitel 8"/>
          <p:cNvSpPr>
            <a:spLocks noGrp="1"/>
          </p:cNvSpPr>
          <p:nvPr>
            <p:ph type="subTitle" idx="1"/>
          </p:nvPr>
        </p:nvSpPr>
        <p:spPr/>
        <p:txBody>
          <a:bodyPr>
            <a:normAutofit lnSpcReduction="10000"/>
          </a:bodyPr>
          <a:lstStyle/>
          <a:p>
            <a:r>
              <a:rPr lang="da-DK" dirty="0"/>
              <a:t> 23 &amp; 25 November 2021</a:t>
            </a:r>
            <a:endParaRPr lang="en-GB" dirty="0"/>
          </a:p>
        </p:txBody>
      </p:sp>
    </p:spTree>
    <p:extLst>
      <p:ext uri="{BB962C8B-B14F-4D97-AF65-F5344CB8AC3E}">
        <p14:creationId xmlns:p14="http://schemas.microsoft.com/office/powerpoint/2010/main" val="170632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598664"/>
            <a:ext cx="8442938" cy="523220"/>
          </a:xfrm>
          <a:prstGeom prst="rect">
            <a:avLst/>
          </a:prstGeom>
          <a:noFill/>
        </p:spPr>
        <p:txBody>
          <a:bodyPr wrap="square" rtlCol="0">
            <a:spAutoFit/>
          </a:bodyPr>
          <a:lstStyle/>
          <a:p>
            <a:r>
              <a:rPr lang="da-DK" sz="2800" dirty="0"/>
              <a:t> Arealer uden vand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1475656" y="4842259"/>
            <a:ext cx="6096000" cy="1415772"/>
          </a:xfrm>
          <a:prstGeom prst="rect">
            <a:avLst/>
          </a:prstGeom>
          <a:noFill/>
        </p:spPr>
        <p:txBody>
          <a:bodyPr wrap="square" rtlCol="0">
            <a:spAutoFit/>
          </a:bodyPr>
          <a:lstStyle/>
          <a:p>
            <a:r>
              <a:rPr lang="da-DK" sz="1400" i="1" dirty="0"/>
              <a:t>Kuras og Stratos er medtaget som referencesorter for henholdsvis en robust og en tørkefølsom sort.</a:t>
            </a:r>
            <a:r>
              <a:rPr lang="da-DK" dirty="0"/>
              <a:t>			</a:t>
            </a:r>
          </a:p>
          <a:p>
            <a:endParaRPr lang="da-DK" dirty="0"/>
          </a:p>
          <a:p>
            <a:endParaRPr lang="da-DK" dirty="0"/>
          </a:p>
          <a:p>
            <a:endParaRPr lang="da-DK" dirty="0"/>
          </a:p>
        </p:txBody>
      </p:sp>
      <p:sp>
        <p:nvSpPr>
          <p:cNvPr id="15" name="Tekstfelt 14">
            <a:extLst>
              <a:ext uri="{FF2B5EF4-FFF2-40B4-BE49-F238E27FC236}">
                <a16:creationId xmlns:a16="http://schemas.microsoft.com/office/drawing/2014/main" id="{CD0708E0-2639-48F2-8EF9-C30A80C403DD}"/>
              </a:ext>
            </a:extLst>
          </p:cNvPr>
          <p:cNvSpPr txBox="1"/>
          <p:nvPr/>
        </p:nvSpPr>
        <p:spPr>
          <a:xfrm>
            <a:off x="467544" y="5949280"/>
            <a:ext cx="7920880" cy="338554"/>
          </a:xfrm>
          <a:prstGeom prst="rect">
            <a:avLst/>
          </a:prstGeom>
          <a:noFill/>
        </p:spPr>
        <p:txBody>
          <a:bodyPr wrap="square" rtlCol="0">
            <a:spAutoFit/>
          </a:bodyPr>
          <a:lstStyle/>
          <a:p>
            <a:r>
              <a:rPr lang="da-DK" sz="1600" i="1" dirty="0"/>
              <a:t>Kuras er sat til relativ 100. </a:t>
            </a:r>
          </a:p>
        </p:txBody>
      </p:sp>
      <p:graphicFrame>
        <p:nvGraphicFramePr>
          <p:cNvPr id="8" name="Tabel 8">
            <a:extLst>
              <a:ext uri="{FF2B5EF4-FFF2-40B4-BE49-F238E27FC236}">
                <a16:creationId xmlns:a16="http://schemas.microsoft.com/office/drawing/2014/main" id="{5C9804C8-55B4-43B4-A99E-3C8E21D3E7E9}"/>
              </a:ext>
            </a:extLst>
          </p:cNvPr>
          <p:cNvGraphicFramePr>
            <a:graphicFrameLocks noGrp="1"/>
          </p:cNvGraphicFramePr>
          <p:nvPr>
            <p:extLst>
              <p:ext uri="{D42A27DB-BD31-4B8C-83A1-F6EECF244321}">
                <p14:modId xmlns:p14="http://schemas.microsoft.com/office/powerpoint/2010/main" val="1194143131"/>
              </p:ext>
            </p:extLst>
          </p:nvPr>
        </p:nvGraphicFramePr>
        <p:xfrm>
          <a:off x="1475656" y="1468118"/>
          <a:ext cx="6096000" cy="3337560"/>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3031723669"/>
                    </a:ext>
                  </a:extLst>
                </a:gridCol>
                <a:gridCol w="1524000">
                  <a:extLst>
                    <a:ext uri="{9D8B030D-6E8A-4147-A177-3AD203B41FA5}">
                      <a16:colId xmlns:a16="http://schemas.microsoft.com/office/drawing/2014/main" val="4194909564"/>
                    </a:ext>
                  </a:extLst>
                </a:gridCol>
                <a:gridCol w="1524000">
                  <a:extLst>
                    <a:ext uri="{9D8B030D-6E8A-4147-A177-3AD203B41FA5}">
                      <a16:colId xmlns:a16="http://schemas.microsoft.com/office/drawing/2014/main" val="3306847304"/>
                    </a:ext>
                  </a:extLst>
                </a:gridCol>
                <a:gridCol w="1524000">
                  <a:extLst>
                    <a:ext uri="{9D8B030D-6E8A-4147-A177-3AD203B41FA5}">
                      <a16:colId xmlns:a16="http://schemas.microsoft.com/office/drawing/2014/main" val="3043139777"/>
                    </a:ext>
                  </a:extLst>
                </a:gridCol>
              </a:tblGrid>
              <a:tr h="370840">
                <a:tc>
                  <a:txBody>
                    <a:bodyPr/>
                    <a:lstStyle/>
                    <a:p>
                      <a:r>
                        <a:rPr lang="da-DK" dirty="0"/>
                        <a:t>Sort</a:t>
                      </a:r>
                    </a:p>
                  </a:txBody>
                  <a:tcPr/>
                </a:tc>
                <a:tc>
                  <a:txBody>
                    <a:bodyPr/>
                    <a:lstStyle/>
                    <a:p>
                      <a:r>
                        <a:rPr lang="da-DK" dirty="0"/>
                        <a:t>2020</a:t>
                      </a:r>
                    </a:p>
                  </a:txBody>
                  <a:tcPr/>
                </a:tc>
                <a:tc>
                  <a:txBody>
                    <a:bodyPr/>
                    <a:lstStyle/>
                    <a:p>
                      <a:r>
                        <a:rPr lang="da-DK" dirty="0"/>
                        <a:t>2021</a:t>
                      </a:r>
                    </a:p>
                  </a:txBody>
                  <a:tcPr/>
                </a:tc>
                <a:tc>
                  <a:txBody>
                    <a:bodyPr/>
                    <a:lstStyle/>
                    <a:p>
                      <a:r>
                        <a:rPr lang="da-DK" dirty="0" err="1"/>
                        <a:t>Gns</a:t>
                      </a:r>
                      <a:r>
                        <a:rPr lang="da-DK" dirty="0"/>
                        <a:t>.</a:t>
                      </a:r>
                    </a:p>
                  </a:txBody>
                  <a:tcPr/>
                </a:tc>
                <a:extLst>
                  <a:ext uri="{0D108BD9-81ED-4DB2-BD59-A6C34878D82A}">
                    <a16:rowId xmlns:a16="http://schemas.microsoft.com/office/drawing/2014/main" val="1386499339"/>
                  </a:ext>
                </a:extLst>
              </a:tr>
              <a:tr h="370840">
                <a:tc>
                  <a:txBody>
                    <a:bodyPr/>
                    <a:lstStyle/>
                    <a:p>
                      <a:r>
                        <a:rPr lang="da-DK" dirty="0"/>
                        <a:t>Avenance</a:t>
                      </a:r>
                    </a:p>
                  </a:txBody>
                  <a:tcPr/>
                </a:tc>
                <a:tc>
                  <a:txBody>
                    <a:bodyPr/>
                    <a:lstStyle/>
                    <a:p>
                      <a:r>
                        <a:rPr lang="da-DK" dirty="0"/>
                        <a:t>94</a:t>
                      </a:r>
                    </a:p>
                  </a:txBody>
                  <a:tcPr/>
                </a:tc>
                <a:tc>
                  <a:txBody>
                    <a:bodyPr/>
                    <a:lstStyle/>
                    <a:p>
                      <a:r>
                        <a:rPr lang="da-DK" dirty="0"/>
                        <a:t>91</a:t>
                      </a:r>
                    </a:p>
                  </a:txBody>
                  <a:tcPr/>
                </a:tc>
                <a:tc>
                  <a:txBody>
                    <a:bodyPr/>
                    <a:lstStyle/>
                    <a:p>
                      <a:r>
                        <a:rPr lang="da-DK" dirty="0"/>
                        <a:t>92</a:t>
                      </a:r>
                    </a:p>
                  </a:txBody>
                  <a:tcPr/>
                </a:tc>
                <a:extLst>
                  <a:ext uri="{0D108BD9-81ED-4DB2-BD59-A6C34878D82A}">
                    <a16:rowId xmlns:a16="http://schemas.microsoft.com/office/drawing/2014/main" val="806371242"/>
                  </a:ext>
                </a:extLst>
              </a:tr>
              <a:tr h="370840">
                <a:tc>
                  <a:txBody>
                    <a:bodyPr/>
                    <a:lstStyle/>
                    <a:p>
                      <a:r>
                        <a:rPr lang="da-DK" dirty="0" err="1"/>
                        <a:t>Avneue</a:t>
                      </a:r>
                      <a:endParaRPr lang="da-DK" dirty="0"/>
                    </a:p>
                  </a:txBody>
                  <a:tcPr/>
                </a:tc>
                <a:tc>
                  <a:txBody>
                    <a:bodyPr/>
                    <a:lstStyle/>
                    <a:p>
                      <a:r>
                        <a:rPr lang="da-DK" dirty="0"/>
                        <a:t>104</a:t>
                      </a:r>
                    </a:p>
                  </a:txBody>
                  <a:tcPr/>
                </a:tc>
                <a:tc>
                  <a:txBody>
                    <a:bodyPr/>
                    <a:lstStyle/>
                    <a:p>
                      <a:r>
                        <a:rPr lang="da-DK" dirty="0"/>
                        <a:t>87</a:t>
                      </a:r>
                    </a:p>
                  </a:txBody>
                  <a:tcPr/>
                </a:tc>
                <a:tc>
                  <a:txBody>
                    <a:bodyPr/>
                    <a:lstStyle/>
                    <a:p>
                      <a:r>
                        <a:rPr lang="da-DK" dirty="0"/>
                        <a:t>95</a:t>
                      </a:r>
                    </a:p>
                  </a:txBody>
                  <a:tcPr/>
                </a:tc>
                <a:extLst>
                  <a:ext uri="{0D108BD9-81ED-4DB2-BD59-A6C34878D82A}">
                    <a16:rowId xmlns:a16="http://schemas.microsoft.com/office/drawing/2014/main" val="2440989876"/>
                  </a:ext>
                </a:extLst>
              </a:tr>
              <a:tr h="370840">
                <a:tc>
                  <a:txBody>
                    <a:bodyPr/>
                    <a:lstStyle/>
                    <a:p>
                      <a:r>
                        <a:rPr lang="da-DK" dirty="0"/>
                        <a:t>Kuras</a:t>
                      </a:r>
                    </a:p>
                  </a:txBody>
                  <a:tcPr/>
                </a:tc>
                <a:tc>
                  <a:txBody>
                    <a:bodyPr/>
                    <a:lstStyle/>
                    <a:p>
                      <a:r>
                        <a:rPr lang="da-DK" dirty="0"/>
                        <a:t>100</a:t>
                      </a:r>
                    </a:p>
                  </a:txBody>
                  <a:tcPr/>
                </a:tc>
                <a:tc>
                  <a:txBody>
                    <a:bodyPr/>
                    <a:lstStyle/>
                    <a:p>
                      <a:r>
                        <a:rPr lang="da-DK" dirty="0"/>
                        <a:t>100</a:t>
                      </a:r>
                    </a:p>
                  </a:txBody>
                  <a:tcPr/>
                </a:tc>
                <a:tc>
                  <a:txBody>
                    <a:bodyPr/>
                    <a:lstStyle/>
                    <a:p>
                      <a:r>
                        <a:rPr lang="da-DK" dirty="0"/>
                        <a:t>100</a:t>
                      </a:r>
                    </a:p>
                  </a:txBody>
                  <a:tcPr/>
                </a:tc>
                <a:extLst>
                  <a:ext uri="{0D108BD9-81ED-4DB2-BD59-A6C34878D82A}">
                    <a16:rowId xmlns:a16="http://schemas.microsoft.com/office/drawing/2014/main" val="2088801985"/>
                  </a:ext>
                </a:extLst>
              </a:tr>
              <a:tr h="370840">
                <a:tc>
                  <a:txBody>
                    <a:bodyPr/>
                    <a:lstStyle/>
                    <a:p>
                      <a:r>
                        <a:rPr lang="da-DK" dirty="0"/>
                        <a:t>Saprodi</a:t>
                      </a:r>
                    </a:p>
                  </a:txBody>
                  <a:tcPr/>
                </a:tc>
                <a:tc>
                  <a:txBody>
                    <a:bodyPr/>
                    <a:lstStyle/>
                    <a:p>
                      <a:r>
                        <a:rPr lang="da-DK" dirty="0"/>
                        <a:t>101</a:t>
                      </a:r>
                    </a:p>
                  </a:txBody>
                  <a:tcPr/>
                </a:tc>
                <a:tc>
                  <a:txBody>
                    <a:bodyPr/>
                    <a:lstStyle/>
                    <a:p>
                      <a:r>
                        <a:rPr lang="da-DK" dirty="0"/>
                        <a:t>101</a:t>
                      </a:r>
                    </a:p>
                  </a:txBody>
                  <a:tcPr/>
                </a:tc>
                <a:tc>
                  <a:txBody>
                    <a:bodyPr/>
                    <a:lstStyle/>
                    <a:p>
                      <a:r>
                        <a:rPr lang="da-DK" dirty="0"/>
                        <a:t>101</a:t>
                      </a:r>
                    </a:p>
                  </a:txBody>
                  <a:tcPr/>
                </a:tc>
                <a:extLst>
                  <a:ext uri="{0D108BD9-81ED-4DB2-BD59-A6C34878D82A}">
                    <a16:rowId xmlns:a16="http://schemas.microsoft.com/office/drawing/2014/main" val="3026379447"/>
                  </a:ext>
                </a:extLst>
              </a:tr>
              <a:tr h="370840">
                <a:tc>
                  <a:txBody>
                    <a:bodyPr/>
                    <a:lstStyle/>
                    <a:p>
                      <a:r>
                        <a:rPr lang="da-DK" dirty="0" err="1"/>
                        <a:t>Sarion</a:t>
                      </a:r>
                      <a:endParaRPr lang="da-DK" dirty="0"/>
                    </a:p>
                  </a:txBody>
                  <a:tcPr/>
                </a:tc>
                <a:tc>
                  <a:txBody>
                    <a:bodyPr/>
                    <a:lstStyle/>
                    <a:p>
                      <a:r>
                        <a:rPr lang="da-DK" dirty="0"/>
                        <a:t>95</a:t>
                      </a:r>
                    </a:p>
                  </a:txBody>
                  <a:tcPr/>
                </a:tc>
                <a:tc>
                  <a:txBody>
                    <a:bodyPr/>
                    <a:lstStyle/>
                    <a:p>
                      <a:r>
                        <a:rPr lang="da-DK" dirty="0"/>
                        <a:t>81</a:t>
                      </a:r>
                    </a:p>
                  </a:txBody>
                  <a:tcPr/>
                </a:tc>
                <a:tc>
                  <a:txBody>
                    <a:bodyPr/>
                    <a:lstStyle/>
                    <a:p>
                      <a:r>
                        <a:rPr lang="da-DK" dirty="0"/>
                        <a:t>88</a:t>
                      </a:r>
                    </a:p>
                  </a:txBody>
                  <a:tcPr/>
                </a:tc>
                <a:extLst>
                  <a:ext uri="{0D108BD9-81ED-4DB2-BD59-A6C34878D82A}">
                    <a16:rowId xmlns:a16="http://schemas.microsoft.com/office/drawing/2014/main" val="4108295602"/>
                  </a:ext>
                </a:extLst>
              </a:tr>
              <a:tr h="370840">
                <a:tc>
                  <a:txBody>
                    <a:bodyPr/>
                    <a:lstStyle/>
                    <a:p>
                      <a:r>
                        <a:rPr lang="da-DK" dirty="0"/>
                        <a:t>Stratos</a:t>
                      </a:r>
                    </a:p>
                  </a:txBody>
                  <a:tcPr/>
                </a:tc>
                <a:tc>
                  <a:txBody>
                    <a:bodyPr/>
                    <a:lstStyle/>
                    <a:p>
                      <a:r>
                        <a:rPr lang="da-DK" dirty="0"/>
                        <a:t>90</a:t>
                      </a:r>
                    </a:p>
                  </a:txBody>
                  <a:tcPr/>
                </a:tc>
                <a:tc>
                  <a:txBody>
                    <a:bodyPr/>
                    <a:lstStyle/>
                    <a:p>
                      <a:r>
                        <a:rPr lang="da-DK" dirty="0"/>
                        <a:t>103</a:t>
                      </a:r>
                    </a:p>
                  </a:txBody>
                  <a:tcPr/>
                </a:tc>
                <a:tc>
                  <a:txBody>
                    <a:bodyPr/>
                    <a:lstStyle/>
                    <a:p>
                      <a:r>
                        <a:rPr lang="da-DK" dirty="0"/>
                        <a:t>97</a:t>
                      </a:r>
                    </a:p>
                  </a:txBody>
                  <a:tcPr/>
                </a:tc>
                <a:extLst>
                  <a:ext uri="{0D108BD9-81ED-4DB2-BD59-A6C34878D82A}">
                    <a16:rowId xmlns:a16="http://schemas.microsoft.com/office/drawing/2014/main" val="2100891954"/>
                  </a:ext>
                </a:extLst>
              </a:tr>
              <a:tr h="370840">
                <a:tc>
                  <a:txBody>
                    <a:bodyPr/>
                    <a:lstStyle/>
                    <a:p>
                      <a:r>
                        <a:rPr lang="da-DK" dirty="0"/>
                        <a:t>Tarzan</a:t>
                      </a:r>
                    </a:p>
                  </a:txBody>
                  <a:tcPr/>
                </a:tc>
                <a:tc>
                  <a:txBody>
                    <a:bodyPr/>
                    <a:lstStyle/>
                    <a:p>
                      <a:endParaRPr lang="da-DK" dirty="0"/>
                    </a:p>
                  </a:txBody>
                  <a:tcPr/>
                </a:tc>
                <a:tc>
                  <a:txBody>
                    <a:bodyPr/>
                    <a:lstStyle/>
                    <a:p>
                      <a:r>
                        <a:rPr lang="da-DK" dirty="0"/>
                        <a:t>109</a:t>
                      </a:r>
                    </a:p>
                  </a:txBody>
                  <a:tcPr/>
                </a:tc>
                <a:tc>
                  <a:txBody>
                    <a:bodyPr/>
                    <a:lstStyle/>
                    <a:p>
                      <a:r>
                        <a:rPr lang="da-DK" dirty="0"/>
                        <a:t>109</a:t>
                      </a:r>
                    </a:p>
                  </a:txBody>
                  <a:tcPr/>
                </a:tc>
                <a:extLst>
                  <a:ext uri="{0D108BD9-81ED-4DB2-BD59-A6C34878D82A}">
                    <a16:rowId xmlns:a16="http://schemas.microsoft.com/office/drawing/2014/main" val="278671241"/>
                  </a:ext>
                </a:extLst>
              </a:tr>
              <a:tr h="370840">
                <a:tc>
                  <a:txBody>
                    <a:bodyPr/>
                    <a:lstStyle/>
                    <a:p>
                      <a:r>
                        <a:rPr lang="da-DK" dirty="0"/>
                        <a:t>Ydun</a:t>
                      </a:r>
                    </a:p>
                  </a:txBody>
                  <a:tcPr/>
                </a:tc>
                <a:tc>
                  <a:txBody>
                    <a:bodyPr/>
                    <a:lstStyle/>
                    <a:p>
                      <a:r>
                        <a:rPr lang="da-DK" dirty="0"/>
                        <a:t>102</a:t>
                      </a:r>
                    </a:p>
                  </a:txBody>
                  <a:tcPr/>
                </a:tc>
                <a:tc>
                  <a:txBody>
                    <a:bodyPr/>
                    <a:lstStyle/>
                    <a:p>
                      <a:r>
                        <a:rPr lang="da-DK" dirty="0"/>
                        <a:t>100</a:t>
                      </a:r>
                    </a:p>
                  </a:txBody>
                  <a:tcPr/>
                </a:tc>
                <a:tc>
                  <a:txBody>
                    <a:bodyPr/>
                    <a:lstStyle/>
                    <a:p>
                      <a:r>
                        <a:rPr lang="da-DK" dirty="0"/>
                        <a:t>101</a:t>
                      </a:r>
                    </a:p>
                  </a:txBody>
                  <a:tcPr/>
                </a:tc>
                <a:extLst>
                  <a:ext uri="{0D108BD9-81ED-4DB2-BD59-A6C34878D82A}">
                    <a16:rowId xmlns:a16="http://schemas.microsoft.com/office/drawing/2014/main" val="981366528"/>
                  </a:ext>
                </a:extLst>
              </a:tr>
            </a:tbl>
          </a:graphicData>
        </a:graphic>
      </p:graphicFrame>
    </p:spTree>
    <p:extLst>
      <p:ext uri="{BB962C8B-B14F-4D97-AF65-F5344CB8AC3E}">
        <p14:creationId xmlns:p14="http://schemas.microsoft.com/office/powerpoint/2010/main" val="394074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Sædskifte – </a:t>
            </a:r>
            <a:r>
              <a:rPr lang="da-DK" sz="2800" dirty="0" err="1"/>
              <a:t>Nematoder</a:t>
            </a:r>
            <a:r>
              <a:rPr lang="da-DK" sz="28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3071769811"/>
              </p:ext>
            </p:extLst>
          </p:nvPr>
        </p:nvGraphicFramePr>
        <p:xfrm>
          <a:off x="539552" y="1534383"/>
          <a:ext cx="8208912" cy="2606040"/>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332701">
                  <a:extLst>
                    <a:ext uri="{9D8B030D-6E8A-4147-A177-3AD203B41FA5}">
                      <a16:colId xmlns:a16="http://schemas.microsoft.com/office/drawing/2014/main" val="1066170989"/>
                    </a:ext>
                  </a:extLst>
                </a:gridCol>
                <a:gridCol w="1152128">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a:effectLst/>
                        </a:rPr>
                        <a:t>Lagring</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Nematoder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u="none" strike="noStrike" dirty="0" err="1">
                          <a:effectLst/>
                        </a:rPr>
                        <a:t>Stratos</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21,5</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God</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127</a:t>
                      </a:r>
                    </a:p>
                  </a:txBody>
                  <a:tcPr marL="9525" marR="9525" marT="9525" marB="0"/>
                </a:tc>
                <a:extLst>
                  <a:ext uri="{0D108BD9-81ED-4DB2-BD59-A6C34878D82A}">
                    <a16:rowId xmlns:a16="http://schemas.microsoft.com/office/drawing/2014/main" val="387870558"/>
                  </a:ext>
                </a:extLst>
              </a:tr>
              <a:tr h="190500">
                <a:tc>
                  <a:txBody>
                    <a:bodyPr/>
                    <a:lstStyle/>
                    <a:p>
                      <a:pPr algn="l" fontAlgn="b"/>
                      <a:r>
                        <a:rPr lang="da-DK" sz="1800" u="none" strike="noStrike" dirty="0" err="1">
                          <a:effectLst/>
                        </a:rPr>
                        <a:t>Avarna</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20,9</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114</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39</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u="none" strike="noStrike" dirty="0" err="1">
                          <a:effectLst/>
                        </a:rPr>
                        <a:t>Saprodi</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127</a:t>
                      </a:r>
                    </a:p>
                  </a:txBody>
                  <a:tcPr marL="9525" marR="9525" marT="9525" marB="0"/>
                </a:tc>
                <a:tc>
                  <a:txBody>
                    <a:bodyPr/>
                    <a:lstStyle/>
                    <a:p>
                      <a:pPr algn="l" fontAlgn="b"/>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God</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u="none" strike="noStrike" dirty="0">
                          <a:effectLst/>
                          <a:latin typeface="+mn-lt"/>
                        </a:rPr>
                        <a:t>76</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u="none" strike="noStrike" dirty="0" err="1">
                          <a:effectLst/>
                        </a:rPr>
                        <a:t>Avenance</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103</a:t>
                      </a:r>
                    </a:p>
                  </a:txBody>
                  <a:tcPr marL="9525" marR="9525" marT="9525" marB="0"/>
                </a:tc>
                <a:tc>
                  <a:txBody>
                    <a:bodyPr/>
                    <a:lstStyle/>
                    <a:p>
                      <a:pPr algn="l" fontAlgn="b"/>
                      <a:r>
                        <a:rPr lang="da-DK" sz="1800" u="none" strike="noStrike" dirty="0">
                          <a:effectLst/>
                        </a:rPr>
                        <a:t>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a:t>
                      </a:r>
                    </a:p>
                  </a:txBody>
                  <a:tcPr marL="9525" marR="9525" marT="9525" marB="0"/>
                </a:tc>
                <a:extLst>
                  <a:ext uri="{0D108BD9-81ED-4DB2-BD59-A6C34878D82A}">
                    <a16:rowId xmlns:a16="http://schemas.microsoft.com/office/drawing/2014/main" val="1754569072"/>
                  </a:ext>
                </a:extLst>
              </a:tr>
              <a:tr h="190500">
                <a:tc>
                  <a:txBody>
                    <a:bodyPr/>
                    <a:lstStyle/>
                    <a:p>
                      <a:pPr algn="l" fontAlgn="b"/>
                      <a:r>
                        <a:rPr lang="da-DK" sz="1800" b="0" i="0" u="none" strike="noStrike" dirty="0" err="1">
                          <a:solidFill>
                            <a:srgbClr val="000000"/>
                          </a:solidFill>
                          <a:effectLst/>
                          <a:latin typeface="+mn-lt"/>
                        </a:rPr>
                        <a:t>Sarion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25,1</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118</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26</a:t>
                      </a:r>
                    </a:p>
                  </a:txBody>
                  <a:tcPr marL="9525" marR="9525" marT="9525" marB="0"/>
                </a:tc>
                <a:extLst>
                  <a:ext uri="{0D108BD9-81ED-4DB2-BD59-A6C34878D82A}">
                    <a16:rowId xmlns:a16="http://schemas.microsoft.com/office/drawing/2014/main" val="69772033"/>
                  </a:ext>
                </a:extLst>
              </a:tr>
              <a:tr h="190500">
                <a:tc>
                  <a:txBody>
                    <a:bodyPr/>
                    <a:lstStyle/>
                    <a:p>
                      <a:pPr algn="l" fontAlgn="b"/>
                      <a:r>
                        <a:rPr lang="da-DK" sz="1800" b="0" i="0" u="none" strike="noStrike" dirty="0" err="1">
                          <a:solidFill>
                            <a:srgbClr val="000000"/>
                          </a:solidFill>
                          <a:effectLst/>
                          <a:latin typeface="+mn-lt"/>
                        </a:rPr>
                        <a:t>Aventra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115</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5</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err="1">
                          <a:solidFill>
                            <a:srgbClr val="000000"/>
                          </a:solidFill>
                          <a:effectLst/>
                          <a:latin typeface="+mn-lt"/>
                        </a:rPr>
                        <a:t>Festien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22,8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123</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a:t>
                      </a:r>
                    </a:p>
                  </a:txBody>
                  <a:tcPr marL="9525" marR="9525" marT="9525" marB="0"/>
                </a:tc>
                <a:extLst>
                  <a:ext uri="{0D108BD9-81ED-4DB2-BD59-A6C34878D82A}">
                    <a16:rowId xmlns:a16="http://schemas.microsoft.com/office/drawing/2014/main" val="2677025912"/>
                  </a:ext>
                </a:extLst>
              </a:tr>
            </a:tbl>
          </a:graphicData>
        </a:graphic>
      </p:graphicFrame>
      <p:sp>
        <p:nvSpPr>
          <p:cNvPr id="7" name="Tekstfelt 6">
            <a:extLst>
              <a:ext uri="{FF2B5EF4-FFF2-40B4-BE49-F238E27FC236}">
                <a16:creationId xmlns:a16="http://schemas.microsoft.com/office/drawing/2014/main" id="{F1493829-0211-4836-B5BD-11F97F828EC7}"/>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spTree>
    <p:extLst>
      <p:ext uri="{BB962C8B-B14F-4D97-AF65-F5344CB8AC3E}">
        <p14:creationId xmlns:p14="http://schemas.microsoft.com/office/powerpoint/2010/main" val="12280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640714"/>
            <a:ext cx="8442938" cy="584775"/>
          </a:xfrm>
          <a:prstGeom prst="rect">
            <a:avLst/>
          </a:prstGeom>
          <a:noFill/>
        </p:spPr>
        <p:txBody>
          <a:bodyPr wrap="square" rtlCol="0">
            <a:spAutoFit/>
          </a:bodyPr>
          <a:lstStyle/>
          <a:p>
            <a:r>
              <a:rPr lang="da-DK" sz="3200" dirty="0" err="1"/>
              <a:t>Nematoder</a:t>
            </a:r>
            <a:r>
              <a:rPr lang="da-DK" sz="32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28800"/>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pic>
        <p:nvPicPr>
          <p:cNvPr id="6" name="Pladsholder til indhold 4">
            <a:extLst>
              <a:ext uri="{FF2B5EF4-FFF2-40B4-BE49-F238E27FC236}">
                <a16:creationId xmlns:a16="http://schemas.microsoft.com/office/drawing/2014/main" id="{C1498F7C-8B86-421A-859B-5E7941E6C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248" y="1268760"/>
            <a:ext cx="8003504" cy="4656138"/>
          </a:xfrm>
          <a:prstGeom prst="rect">
            <a:avLst/>
          </a:prstGeom>
        </p:spPr>
      </p:pic>
    </p:spTree>
    <p:extLst>
      <p:ext uri="{BB962C8B-B14F-4D97-AF65-F5344CB8AC3E}">
        <p14:creationId xmlns:p14="http://schemas.microsoft.com/office/powerpoint/2010/main" val="259915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Sædskifte – </a:t>
            </a:r>
            <a:r>
              <a:rPr lang="da-DK" sz="2800" dirty="0" err="1"/>
              <a:t>Nematoder</a:t>
            </a:r>
            <a:r>
              <a:rPr lang="da-DK" sz="28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nvGraphicFramePr>
        <p:xfrm>
          <a:off x="539552" y="1534383"/>
          <a:ext cx="8208912" cy="2606040"/>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332701">
                  <a:extLst>
                    <a:ext uri="{9D8B030D-6E8A-4147-A177-3AD203B41FA5}">
                      <a16:colId xmlns:a16="http://schemas.microsoft.com/office/drawing/2014/main" val="1066170989"/>
                    </a:ext>
                  </a:extLst>
                </a:gridCol>
                <a:gridCol w="1152128">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a:effectLst/>
                        </a:rPr>
                        <a:t>Lagring</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Nematoder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u="none" strike="noStrike" dirty="0" err="1">
                          <a:effectLst/>
                        </a:rPr>
                        <a:t>Stratos</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21,5</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God</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127</a:t>
                      </a:r>
                    </a:p>
                  </a:txBody>
                  <a:tcPr marL="9525" marR="9525" marT="9525" marB="0"/>
                </a:tc>
                <a:extLst>
                  <a:ext uri="{0D108BD9-81ED-4DB2-BD59-A6C34878D82A}">
                    <a16:rowId xmlns:a16="http://schemas.microsoft.com/office/drawing/2014/main" val="387870558"/>
                  </a:ext>
                </a:extLst>
              </a:tr>
              <a:tr h="190500">
                <a:tc>
                  <a:txBody>
                    <a:bodyPr/>
                    <a:lstStyle/>
                    <a:p>
                      <a:pPr algn="l" fontAlgn="b"/>
                      <a:r>
                        <a:rPr lang="da-DK" sz="1800" u="none" strike="noStrike" dirty="0" err="1">
                          <a:effectLst/>
                        </a:rPr>
                        <a:t>Avarna</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20,9</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114</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39</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u="none" strike="noStrike" dirty="0" err="1">
                          <a:effectLst/>
                        </a:rPr>
                        <a:t>Saprodi</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127</a:t>
                      </a:r>
                    </a:p>
                  </a:txBody>
                  <a:tcPr marL="9525" marR="9525" marT="9525" marB="0"/>
                </a:tc>
                <a:tc>
                  <a:txBody>
                    <a:bodyPr/>
                    <a:lstStyle/>
                    <a:p>
                      <a:pPr algn="l" fontAlgn="b"/>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God</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u="none" strike="noStrike" dirty="0">
                          <a:effectLst/>
                          <a:latin typeface="+mn-lt"/>
                        </a:rPr>
                        <a:t>76</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u="none" strike="noStrike" dirty="0" err="1">
                          <a:effectLst/>
                        </a:rPr>
                        <a:t>Avenance</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103</a:t>
                      </a:r>
                    </a:p>
                  </a:txBody>
                  <a:tcPr marL="9525" marR="9525" marT="9525" marB="0"/>
                </a:tc>
                <a:tc>
                  <a:txBody>
                    <a:bodyPr/>
                    <a:lstStyle/>
                    <a:p>
                      <a:pPr algn="l" fontAlgn="b"/>
                      <a:r>
                        <a:rPr lang="da-DK" sz="1800" u="none" strike="noStrike" dirty="0">
                          <a:effectLst/>
                        </a:rPr>
                        <a:t>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a:t>
                      </a:r>
                    </a:p>
                  </a:txBody>
                  <a:tcPr marL="9525" marR="9525" marT="9525" marB="0"/>
                </a:tc>
                <a:extLst>
                  <a:ext uri="{0D108BD9-81ED-4DB2-BD59-A6C34878D82A}">
                    <a16:rowId xmlns:a16="http://schemas.microsoft.com/office/drawing/2014/main" val="1754569072"/>
                  </a:ext>
                </a:extLst>
              </a:tr>
              <a:tr h="190500">
                <a:tc>
                  <a:txBody>
                    <a:bodyPr/>
                    <a:lstStyle/>
                    <a:p>
                      <a:pPr algn="l" fontAlgn="b"/>
                      <a:r>
                        <a:rPr lang="da-DK" sz="1800" b="0" i="0" u="none" strike="noStrike" dirty="0" err="1">
                          <a:solidFill>
                            <a:srgbClr val="000000"/>
                          </a:solidFill>
                          <a:effectLst/>
                          <a:latin typeface="+mn-lt"/>
                        </a:rPr>
                        <a:t>Sarion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25,1</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118</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26</a:t>
                      </a:r>
                    </a:p>
                  </a:txBody>
                  <a:tcPr marL="9525" marR="9525" marT="9525" marB="0"/>
                </a:tc>
                <a:extLst>
                  <a:ext uri="{0D108BD9-81ED-4DB2-BD59-A6C34878D82A}">
                    <a16:rowId xmlns:a16="http://schemas.microsoft.com/office/drawing/2014/main" val="69772033"/>
                  </a:ext>
                </a:extLst>
              </a:tr>
              <a:tr h="190500">
                <a:tc>
                  <a:txBody>
                    <a:bodyPr/>
                    <a:lstStyle/>
                    <a:p>
                      <a:pPr algn="l" fontAlgn="b"/>
                      <a:r>
                        <a:rPr lang="da-DK" sz="1800" b="0" i="0" u="none" strike="noStrike" dirty="0" err="1">
                          <a:solidFill>
                            <a:srgbClr val="000000"/>
                          </a:solidFill>
                          <a:effectLst/>
                          <a:latin typeface="+mn-lt"/>
                        </a:rPr>
                        <a:t>Aventra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115</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5</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err="1">
                          <a:solidFill>
                            <a:srgbClr val="000000"/>
                          </a:solidFill>
                          <a:effectLst/>
                          <a:latin typeface="+mn-lt"/>
                        </a:rPr>
                        <a:t>Festien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22,8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123</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a:t>
                      </a:r>
                    </a:p>
                  </a:txBody>
                  <a:tcPr marL="9525" marR="9525" marT="9525" marB="0"/>
                </a:tc>
                <a:extLst>
                  <a:ext uri="{0D108BD9-81ED-4DB2-BD59-A6C34878D82A}">
                    <a16:rowId xmlns:a16="http://schemas.microsoft.com/office/drawing/2014/main" val="2677025912"/>
                  </a:ext>
                </a:extLst>
              </a:tr>
            </a:tbl>
          </a:graphicData>
        </a:graphic>
      </p:graphicFrame>
      <p:sp>
        <p:nvSpPr>
          <p:cNvPr id="7" name="Tekstfelt 6">
            <a:extLst>
              <a:ext uri="{FF2B5EF4-FFF2-40B4-BE49-F238E27FC236}">
                <a16:creationId xmlns:a16="http://schemas.microsoft.com/office/drawing/2014/main" id="{F1493829-0211-4836-B5BD-11F97F828EC7}"/>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spTree>
    <p:extLst>
      <p:ext uri="{BB962C8B-B14F-4D97-AF65-F5344CB8AC3E}">
        <p14:creationId xmlns:p14="http://schemas.microsoft.com/office/powerpoint/2010/main" val="93489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Sædskifte – </a:t>
            </a:r>
            <a:r>
              <a:rPr lang="da-DK" sz="2800" dirty="0" err="1"/>
              <a:t>Nematoder</a:t>
            </a:r>
            <a:r>
              <a:rPr lang="da-DK" sz="28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562309659"/>
              </p:ext>
            </p:extLst>
          </p:nvPr>
        </p:nvGraphicFramePr>
        <p:xfrm>
          <a:off x="539552" y="1534383"/>
          <a:ext cx="8208912" cy="2889885"/>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332701">
                  <a:extLst>
                    <a:ext uri="{9D8B030D-6E8A-4147-A177-3AD203B41FA5}">
                      <a16:colId xmlns:a16="http://schemas.microsoft.com/office/drawing/2014/main" val="1066170989"/>
                    </a:ext>
                  </a:extLst>
                </a:gridCol>
                <a:gridCol w="1152128">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a:effectLst/>
                        </a:rPr>
                        <a:t>Lagring</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Nematoder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u="none" strike="noStrike" dirty="0" err="1">
                          <a:effectLst/>
                        </a:rPr>
                        <a:t>Stratos</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21,5</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God</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127</a:t>
                      </a:r>
                    </a:p>
                  </a:txBody>
                  <a:tcPr marL="9525" marR="9525" marT="9525" marB="0"/>
                </a:tc>
                <a:extLst>
                  <a:ext uri="{0D108BD9-81ED-4DB2-BD59-A6C34878D82A}">
                    <a16:rowId xmlns:a16="http://schemas.microsoft.com/office/drawing/2014/main" val="387870558"/>
                  </a:ext>
                </a:extLst>
              </a:tr>
              <a:tr h="190500">
                <a:tc>
                  <a:txBody>
                    <a:bodyPr/>
                    <a:lstStyle/>
                    <a:p>
                      <a:pPr algn="l" fontAlgn="b"/>
                      <a:r>
                        <a:rPr lang="da-DK" sz="1800" u="none" strike="noStrike" dirty="0" err="1">
                          <a:effectLst/>
                        </a:rPr>
                        <a:t>Avarna</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20,9</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114</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39</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u="none" strike="noStrike" dirty="0" err="1">
                          <a:effectLst/>
                        </a:rPr>
                        <a:t>Saprodi</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127</a:t>
                      </a:r>
                    </a:p>
                  </a:txBody>
                  <a:tcPr marL="9525" marR="9525" marT="9525" marB="0"/>
                </a:tc>
                <a:tc>
                  <a:txBody>
                    <a:bodyPr/>
                    <a:lstStyle/>
                    <a:p>
                      <a:pPr algn="l" fontAlgn="b"/>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a:effectLst/>
                        </a:rPr>
                        <a:t>God</a:t>
                      </a:r>
                      <a:endParaRPr lang="da-DK" sz="18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u="none" strike="noStrike" dirty="0">
                          <a:effectLst/>
                          <a:latin typeface="+mn-lt"/>
                        </a:rPr>
                        <a:t>76</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u="none" strike="noStrike" dirty="0" err="1">
                          <a:effectLst/>
                        </a:rPr>
                        <a:t>Avenance</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103</a:t>
                      </a:r>
                    </a:p>
                  </a:txBody>
                  <a:tcPr marL="9525" marR="9525" marT="9525" marB="0"/>
                </a:tc>
                <a:tc>
                  <a:txBody>
                    <a:bodyPr/>
                    <a:lstStyle/>
                    <a:p>
                      <a:pPr algn="l" fontAlgn="b"/>
                      <a:r>
                        <a:rPr lang="da-DK" sz="1800" u="none" strike="noStrike" dirty="0">
                          <a:effectLst/>
                        </a:rPr>
                        <a:t>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a:t>
                      </a:r>
                    </a:p>
                  </a:txBody>
                  <a:tcPr marL="9525" marR="9525" marT="9525" marB="0"/>
                </a:tc>
                <a:extLst>
                  <a:ext uri="{0D108BD9-81ED-4DB2-BD59-A6C34878D82A}">
                    <a16:rowId xmlns:a16="http://schemas.microsoft.com/office/drawing/2014/main" val="1754569072"/>
                  </a:ext>
                </a:extLst>
              </a:tr>
              <a:tr h="190500">
                <a:tc>
                  <a:txBody>
                    <a:bodyPr/>
                    <a:lstStyle/>
                    <a:p>
                      <a:pPr algn="l" fontAlgn="b"/>
                      <a:r>
                        <a:rPr lang="da-DK" sz="1800" b="0" i="0" u="none" strike="noStrike" dirty="0" err="1">
                          <a:solidFill>
                            <a:srgbClr val="000000"/>
                          </a:solidFill>
                          <a:effectLst/>
                          <a:latin typeface="+mn-lt"/>
                        </a:rPr>
                        <a:t>Sarion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25,1</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118</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26</a:t>
                      </a:r>
                    </a:p>
                  </a:txBody>
                  <a:tcPr marL="9525" marR="9525" marT="9525" marB="0"/>
                </a:tc>
                <a:extLst>
                  <a:ext uri="{0D108BD9-81ED-4DB2-BD59-A6C34878D82A}">
                    <a16:rowId xmlns:a16="http://schemas.microsoft.com/office/drawing/2014/main" val="69772033"/>
                  </a:ext>
                </a:extLst>
              </a:tr>
              <a:tr h="190500">
                <a:tc>
                  <a:txBody>
                    <a:bodyPr/>
                    <a:lstStyle/>
                    <a:p>
                      <a:pPr algn="l" fontAlgn="b"/>
                      <a:r>
                        <a:rPr lang="da-DK" sz="1800" b="0" i="0" u="none" strike="noStrike" dirty="0" err="1">
                          <a:solidFill>
                            <a:srgbClr val="000000"/>
                          </a:solidFill>
                          <a:effectLst/>
                          <a:latin typeface="+mn-lt"/>
                        </a:rPr>
                        <a:t>Aventra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115</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5</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err="1">
                          <a:solidFill>
                            <a:srgbClr val="000000"/>
                          </a:solidFill>
                          <a:effectLst/>
                          <a:latin typeface="+mn-lt"/>
                        </a:rPr>
                        <a:t>Festien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22,8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123</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a:t>
                      </a:r>
                    </a:p>
                  </a:txBody>
                  <a:tcPr marL="9525" marR="9525" marT="9525" marB="0"/>
                </a:tc>
                <a:extLst>
                  <a:ext uri="{0D108BD9-81ED-4DB2-BD59-A6C34878D82A}">
                    <a16:rowId xmlns:a16="http://schemas.microsoft.com/office/drawing/2014/main" val="2677025912"/>
                  </a:ext>
                </a:extLst>
              </a:tr>
              <a:tr h="190500">
                <a:tc>
                  <a:txBody>
                    <a:bodyPr/>
                    <a:lstStyle/>
                    <a:p>
                      <a:pPr algn="l" fontAlgn="b"/>
                      <a:r>
                        <a:rPr lang="da-DK" sz="1800" b="0" i="0" u="none" strike="noStrike" dirty="0">
                          <a:solidFill>
                            <a:srgbClr val="FF0000"/>
                          </a:solidFill>
                          <a:effectLst/>
                          <a:latin typeface="+mn-lt"/>
                        </a:rPr>
                        <a:t>Seresta</a:t>
                      </a:r>
                    </a:p>
                  </a:txBody>
                  <a:tcPr marL="9525" marR="9525" marT="9525" marB="0"/>
                </a:tc>
                <a:tc>
                  <a:txBody>
                    <a:bodyPr/>
                    <a:lstStyle/>
                    <a:p>
                      <a:pPr algn="ctr" fontAlgn="b"/>
                      <a:r>
                        <a:rPr lang="da-DK" sz="1800" b="0" i="0" u="none" strike="noStrike" dirty="0">
                          <a:solidFill>
                            <a:srgbClr val="FF0000"/>
                          </a:solidFill>
                          <a:effectLst/>
                          <a:latin typeface="Calibri" panose="020F0502020204030204" pitchFamily="34" charset="0"/>
                        </a:rPr>
                        <a:t>20,8</a:t>
                      </a:r>
                    </a:p>
                  </a:txBody>
                  <a:tcPr marL="9525" marR="9525" marT="9525" marB="0"/>
                </a:tc>
                <a:tc>
                  <a:txBody>
                    <a:bodyPr/>
                    <a:lstStyle/>
                    <a:p>
                      <a:pPr algn="ctr" fontAlgn="b"/>
                      <a:r>
                        <a:rPr lang="da-DK" sz="1800" b="0" i="0" u="none" strike="noStrike" dirty="0">
                          <a:solidFill>
                            <a:srgbClr val="FF0000"/>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rgbClr val="FF0000"/>
                          </a:solidFill>
                          <a:effectLst/>
                          <a:latin typeface="+mn-lt"/>
                        </a:rPr>
                        <a:t>Mindre egnet</a:t>
                      </a:r>
                    </a:p>
                  </a:txBody>
                  <a:tcPr marL="9525" marR="9525" marT="9525" marB="0"/>
                </a:tc>
                <a:tc>
                  <a:txBody>
                    <a:bodyPr/>
                    <a:lstStyle/>
                    <a:p>
                      <a:pPr algn="l" fontAlgn="b"/>
                      <a:r>
                        <a:rPr lang="da-DK" sz="1800" b="0" i="0" u="none" strike="noStrike" dirty="0">
                          <a:solidFill>
                            <a:srgbClr val="FF0000"/>
                          </a:solidFill>
                          <a:effectLst/>
                          <a:latin typeface="+mn-lt"/>
                        </a:rPr>
                        <a:t>God</a:t>
                      </a:r>
                    </a:p>
                  </a:txBody>
                  <a:tcPr marL="9525" marR="9525" marT="9525" marB="0"/>
                </a:tc>
                <a:tc>
                  <a:txBody>
                    <a:bodyPr/>
                    <a:lstStyle/>
                    <a:p>
                      <a:pPr algn="l" fontAlgn="b"/>
                      <a:r>
                        <a:rPr lang="da-DK" sz="1800" b="0" i="0" u="none" strike="noStrike" dirty="0">
                          <a:solidFill>
                            <a:srgbClr val="FF0000"/>
                          </a:solidFill>
                          <a:effectLst/>
                          <a:latin typeface="+mn-lt"/>
                        </a:rPr>
                        <a:t>(R2-3)[7](Pa3)[8]</a:t>
                      </a:r>
                    </a:p>
                  </a:txBody>
                  <a:tcPr marL="9525" marR="9525" marT="9525" marB="0"/>
                </a:tc>
                <a:tc>
                  <a:txBody>
                    <a:bodyPr/>
                    <a:lstStyle/>
                    <a:p>
                      <a:pPr algn="r" fontAlgn="b"/>
                      <a:r>
                        <a:rPr lang="da-DK" sz="1800" u="none" strike="noStrike" dirty="0">
                          <a:solidFill>
                            <a:srgbClr val="FF0000"/>
                          </a:solidFill>
                          <a:effectLst/>
                          <a:latin typeface="+mn-lt"/>
                        </a:rPr>
                        <a:t>10</a:t>
                      </a:r>
                    </a:p>
                  </a:txBody>
                  <a:tcPr marL="9525" marR="9525" marT="9525" marB="0"/>
                </a:tc>
                <a:extLst>
                  <a:ext uri="{0D108BD9-81ED-4DB2-BD59-A6C34878D82A}">
                    <a16:rowId xmlns:a16="http://schemas.microsoft.com/office/drawing/2014/main" val="809297670"/>
                  </a:ext>
                </a:extLst>
              </a:tr>
            </a:tbl>
          </a:graphicData>
        </a:graphic>
      </p:graphicFrame>
      <p:sp>
        <p:nvSpPr>
          <p:cNvPr id="7" name="Tekstfelt 6">
            <a:extLst>
              <a:ext uri="{FF2B5EF4-FFF2-40B4-BE49-F238E27FC236}">
                <a16:creationId xmlns:a16="http://schemas.microsoft.com/office/drawing/2014/main" id="{F1493829-0211-4836-B5BD-11F97F828EC7}"/>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spTree>
    <p:extLst>
      <p:ext uri="{BB962C8B-B14F-4D97-AF65-F5344CB8AC3E}">
        <p14:creationId xmlns:p14="http://schemas.microsoft.com/office/powerpoint/2010/main" val="293457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Sædskifte – Brok 8/18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2267645802"/>
              </p:ext>
            </p:extLst>
          </p:nvPr>
        </p:nvGraphicFramePr>
        <p:xfrm>
          <a:off x="539552" y="1534383"/>
          <a:ext cx="8208912" cy="2889885"/>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332701">
                  <a:extLst>
                    <a:ext uri="{9D8B030D-6E8A-4147-A177-3AD203B41FA5}">
                      <a16:colId xmlns:a16="http://schemas.microsoft.com/office/drawing/2014/main" val="1066170989"/>
                    </a:ext>
                  </a:extLst>
                </a:gridCol>
                <a:gridCol w="1152128">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a:effectLst/>
                        </a:rPr>
                        <a:t>Lagring</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Nematoder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u="none" strike="noStrike" dirty="0" err="1">
                          <a:effectLst/>
                        </a:rPr>
                        <a:t>Avarna</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20,9</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114</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39</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u="none" strike="noStrike" dirty="0" err="1">
                          <a:effectLst/>
                        </a:rPr>
                        <a:t>Saprodi</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127</a:t>
                      </a:r>
                    </a:p>
                  </a:txBody>
                  <a:tcPr marL="9525" marR="9525" marT="9525" marB="0"/>
                </a:tc>
                <a:tc>
                  <a:txBody>
                    <a:bodyPr/>
                    <a:lstStyle/>
                    <a:p>
                      <a:pPr algn="l" fontAlgn="b"/>
                      <a:r>
                        <a:rPr lang="da-DK" sz="1800" u="none" strike="noStrike" dirty="0">
                          <a:effectLst/>
                        </a:rPr>
                        <a:t>Mindre 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a:effectLst/>
                        </a:rPr>
                        <a:t>God</a:t>
                      </a:r>
                      <a:endParaRPr lang="da-DK" sz="18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Resistent </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u="none" strike="noStrike" dirty="0">
                          <a:effectLst/>
                          <a:latin typeface="+mn-lt"/>
                        </a:rPr>
                        <a:t>76</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b="0" i="0" u="none" strike="noStrike" dirty="0" err="1">
                          <a:solidFill>
                            <a:srgbClr val="000000"/>
                          </a:solidFill>
                          <a:effectLst/>
                          <a:latin typeface="+mn-lt"/>
                        </a:rPr>
                        <a:t>Sarion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25,1</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118</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26</a:t>
                      </a:r>
                    </a:p>
                  </a:txBody>
                  <a:tcPr marL="9525" marR="9525" marT="9525" marB="0"/>
                </a:tc>
                <a:extLst>
                  <a:ext uri="{0D108BD9-81ED-4DB2-BD59-A6C34878D82A}">
                    <a16:rowId xmlns:a16="http://schemas.microsoft.com/office/drawing/2014/main" val="69772033"/>
                  </a:ext>
                </a:extLst>
              </a:tr>
              <a:tr h="190500">
                <a:tc>
                  <a:txBody>
                    <a:bodyPr/>
                    <a:lstStyle/>
                    <a:p>
                      <a:pPr algn="l" fontAlgn="b"/>
                      <a:r>
                        <a:rPr lang="da-DK" sz="1800" b="0" i="0" u="none" strike="noStrike" dirty="0" err="1">
                          <a:solidFill>
                            <a:schemeClr val="tx1"/>
                          </a:solidFill>
                          <a:effectLst/>
                          <a:latin typeface="+mn-lt"/>
                        </a:rPr>
                        <a:t>Seresta</a:t>
                      </a:r>
                      <a:endParaRPr lang="da-DK" sz="1800" b="0" i="0" u="none" strike="noStrike" dirty="0">
                        <a:solidFill>
                          <a:schemeClr val="tx1"/>
                        </a:solidFill>
                        <a:effectLst/>
                        <a:latin typeface="+mn-lt"/>
                      </a:endParaRPr>
                    </a:p>
                  </a:txBody>
                  <a:tcPr marL="9525" marR="9525" marT="9525" marB="0"/>
                </a:tc>
                <a:tc>
                  <a:txBody>
                    <a:bodyPr/>
                    <a:lstStyle/>
                    <a:p>
                      <a:pPr algn="ctr" fontAlgn="b"/>
                      <a:r>
                        <a:rPr lang="da-DK" sz="1800" b="0" i="0" u="none" strike="noStrike" dirty="0">
                          <a:solidFill>
                            <a:schemeClr val="tx1"/>
                          </a:solidFill>
                          <a:effectLst/>
                          <a:latin typeface="Calibri" panose="020F0502020204030204" pitchFamily="34" charset="0"/>
                        </a:rPr>
                        <a:t>20,8</a:t>
                      </a:r>
                    </a:p>
                  </a:txBody>
                  <a:tcPr marL="9525" marR="9525" marT="9525" marB="0"/>
                </a:tc>
                <a:tc>
                  <a:txBody>
                    <a:bodyPr/>
                    <a:lstStyle/>
                    <a:p>
                      <a:pPr algn="ctr" fontAlgn="b"/>
                      <a:r>
                        <a:rPr lang="da-DK" sz="1800" b="0" i="0" u="none" strike="noStrike" dirty="0">
                          <a:solidFill>
                            <a:schemeClr val="tx1"/>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chemeClr val="tx1"/>
                          </a:solidFill>
                          <a:effectLst/>
                          <a:latin typeface="+mn-lt"/>
                        </a:rPr>
                        <a:t>Mindre egnet</a:t>
                      </a:r>
                    </a:p>
                  </a:txBody>
                  <a:tcPr marL="9525" marR="9525" marT="9525" marB="0"/>
                </a:tc>
                <a:tc>
                  <a:txBody>
                    <a:bodyPr/>
                    <a:lstStyle/>
                    <a:p>
                      <a:pPr algn="l" fontAlgn="b"/>
                      <a:r>
                        <a:rPr lang="da-DK" sz="1800" b="0" i="0" u="none" strike="noStrike" dirty="0">
                          <a:solidFill>
                            <a:schemeClr val="tx1"/>
                          </a:solidFill>
                          <a:effectLst/>
                          <a:latin typeface="+mn-lt"/>
                        </a:rPr>
                        <a:t>God</a:t>
                      </a:r>
                    </a:p>
                  </a:txBody>
                  <a:tcPr marL="9525" marR="9525" marT="9525" marB="0"/>
                </a:tc>
                <a:tc>
                  <a:txBody>
                    <a:bodyPr/>
                    <a:lstStyle/>
                    <a:p>
                      <a:pPr algn="l" fontAlgn="b"/>
                      <a:r>
                        <a:rPr lang="da-DK" sz="1800" b="0" i="0" u="none" strike="noStrike" dirty="0">
                          <a:solidFill>
                            <a:schemeClr val="tx1"/>
                          </a:solidFill>
                          <a:effectLst/>
                          <a:latin typeface="+mn-lt"/>
                        </a:rPr>
                        <a:t>(R2-3)[7](Pa3)[8]</a:t>
                      </a:r>
                    </a:p>
                  </a:txBody>
                  <a:tcPr marL="9525" marR="9525" marT="9525" marB="0"/>
                </a:tc>
                <a:tc>
                  <a:txBody>
                    <a:bodyPr/>
                    <a:lstStyle/>
                    <a:p>
                      <a:pPr algn="r" fontAlgn="b"/>
                      <a:r>
                        <a:rPr lang="da-DK" sz="1800" u="none" strike="noStrike" dirty="0">
                          <a:solidFill>
                            <a:schemeClr val="tx1"/>
                          </a:solidFill>
                          <a:effectLst/>
                          <a:latin typeface="+mn-lt"/>
                        </a:rPr>
                        <a:t>10</a:t>
                      </a:r>
                    </a:p>
                  </a:txBody>
                  <a:tcPr marL="9525" marR="9525" marT="9525" marB="0"/>
                </a:tc>
                <a:extLst>
                  <a:ext uri="{0D108BD9-81ED-4DB2-BD59-A6C34878D82A}">
                    <a16:rowId xmlns:a16="http://schemas.microsoft.com/office/drawing/2014/main" val="2388282371"/>
                  </a:ext>
                </a:extLst>
              </a:tr>
              <a:tr h="190500">
                <a:tc>
                  <a:txBody>
                    <a:bodyPr/>
                    <a:lstStyle/>
                    <a:p>
                      <a:pPr algn="l" fontAlgn="b"/>
                      <a:r>
                        <a:rPr lang="da-DK" sz="1800" b="0" i="0" u="none" strike="noStrike" dirty="0" err="1">
                          <a:solidFill>
                            <a:srgbClr val="000000"/>
                          </a:solidFill>
                          <a:effectLst/>
                          <a:latin typeface="+mn-lt"/>
                        </a:rPr>
                        <a:t>Aventra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112</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5</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err="1">
                          <a:solidFill>
                            <a:srgbClr val="000000"/>
                          </a:solidFill>
                          <a:effectLst/>
                          <a:latin typeface="+mn-lt"/>
                        </a:rPr>
                        <a:t>Festien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22,8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123</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r>
                        <a:rPr lang="da-DK" sz="1800" b="0" i="0" u="none" strike="noStrike" dirty="0">
                          <a:solidFill>
                            <a:srgbClr val="000000"/>
                          </a:solidFill>
                          <a:effectLst/>
                          <a:latin typeface="+mn-lt"/>
                        </a:rPr>
                        <a:t>Resistent</a:t>
                      </a:r>
                    </a:p>
                  </a:txBody>
                  <a:tcPr marL="9525" marR="9525" marT="9525" marB="0"/>
                </a:tc>
                <a:tc>
                  <a:txBody>
                    <a:bodyPr/>
                    <a:lstStyle/>
                    <a:p>
                      <a:pPr algn="r" fontAlgn="b"/>
                      <a:r>
                        <a:rPr lang="da-DK" sz="1800" u="none" strike="noStrike" dirty="0">
                          <a:effectLst/>
                          <a:latin typeface="+mn-lt"/>
                        </a:rPr>
                        <a:t>2</a:t>
                      </a:r>
                    </a:p>
                  </a:txBody>
                  <a:tcPr marL="9525" marR="9525" marT="9525" marB="0"/>
                </a:tc>
                <a:extLst>
                  <a:ext uri="{0D108BD9-81ED-4DB2-BD59-A6C34878D82A}">
                    <a16:rowId xmlns:a16="http://schemas.microsoft.com/office/drawing/2014/main" val="2677025912"/>
                  </a:ext>
                </a:extLst>
              </a:tr>
              <a:tr h="190500">
                <a:tc>
                  <a:txBody>
                    <a:bodyPr/>
                    <a:lstStyle/>
                    <a:p>
                      <a:pPr algn="l" fontAlgn="b"/>
                      <a:r>
                        <a:rPr lang="da-DK" sz="1800" b="0" i="0" u="none" strike="noStrike" dirty="0" err="1">
                          <a:solidFill>
                            <a:srgbClr val="000000"/>
                          </a:solidFill>
                          <a:effectLst/>
                          <a:latin typeface="+mn-lt"/>
                        </a:rPr>
                        <a:t>Euroviva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130</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a:t>
                      </a:r>
                    </a:p>
                  </a:txBody>
                  <a:tcPr marL="9525" marR="9525" marT="9525" marB="0"/>
                </a:tc>
                <a:tc>
                  <a:txBody>
                    <a:bodyPr/>
                    <a:lstStyle/>
                    <a:p>
                      <a:pPr algn="l" fontAlgn="b"/>
                      <a:r>
                        <a:rPr lang="da-DK" sz="1800" b="0" i="0" u="none" strike="noStrike" dirty="0">
                          <a:solidFill>
                            <a:srgbClr val="000000"/>
                          </a:solidFill>
                          <a:effectLst/>
                          <a:latin typeface="+mn-lt"/>
                        </a:rPr>
                        <a:t>(Pa2)[7](Pa3)[8]</a:t>
                      </a:r>
                    </a:p>
                  </a:txBody>
                  <a:tcPr marL="9525" marR="9525" marT="9525" marB="0"/>
                </a:tc>
                <a:tc>
                  <a:txBody>
                    <a:bodyPr/>
                    <a:lstStyle/>
                    <a:p>
                      <a:pPr algn="r" fontAlgn="b"/>
                      <a:r>
                        <a:rPr lang="da-DK" sz="1800" u="none" strike="noStrike" dirty="0">
                          <a:effectLst/>
                          <a:latin typeface="+mn-lt"/>
                        </a:rPr>
                        <a:t>0</a:t>
                      </a:r>
                    </a:p>
                  </a:txBody>
                  <a:tcPr marL="9525" marR="9525" marT="9525" marB="0"/>
                </a:tc>
                <a:extLst>
                  <a:ext uri="{0D108BD9-81ED-4DB2-BD59-A6C34878D82A}">
                    <a16:rowId xmlns:a16="http://schemas.microsoft.com/office/drawing/2014/main" val="827122266"/>
                  </a:ext>
                </a:extLst>
              </a:tr>
              <a:tr h="190500">
                <a:tc>
                  <a:txBody>
                    <a:bodyPr/>
                    <a:lstStyle/>
                    <a:p>
                      <a:pPr algn="l" fontAlgn="b"/>
                      <a:r>
                        <a:rPr lang="da-DK" sz="1800" b="0" i="0" u="none" strike="noStrike" dirty="0">
                          <a:solidFill>
                            <a:srgbClr val="000000"/>
                          </a:solidFill>
                          <a:effectLst/>
                          <a:latin typeface="+mn-lt"/>
                        </a:rPr>
                        <a:t>Allstar</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r>
                        <a:rPr lang="da-DK" sz="1800" b="0" i="0" u="none" strike="noStrike" dirty="0">
                          <a:solidFill>
                            <a:srgbClr val="000000"/>
                          </a:solidFill>
                          <a:effectLst/>
                          <a:latin typeface="+mn-lt"/>
                        </a:rPr>
                        <a:t>(R1,4)</a:t>
                      </a:r>
                      <a:r>
                        <a:rPr lang="da-DK" sz="1800" b="0" i="0" u="none" strike="noStrike" dirty="0">
                          <a:solidFill>
                            <a:schemeClr val="tx1"/>
                          </a:solidFill>
                          <a:effectLst/>
                          <a:latin typeface="+mn-lt"/>
                        </a:rPr>
                        <a:t> [9]</a:t>
                      </a:r>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1</a:t>
                      </a:r>
                    </a:p>
                  </a:txBody>
                  <a:tcPr marL="9525" marR="9525" marT="9525" marB="0"/>
                </a:tc>
                <a:extLst>
                  <a:ext uri="{0D108BD9-81ED-4DB2-BD59-A6C34878D82A}">
                    <a16:rowId xmlns:a16="http://schemas.microsoft.com/office/drawing/2014/main" val="4103654929"/>
                  </a:ext>
                </a:extLst>
              </a:tr>
            </a:tbl>
          </a:graphicData>
        </a:graphic>
      </p:graphicFrame>
      <p:sp>
        <p:nvSpPr>
          <p:cNvPr id="7" name="Tekstfelt 6">
            <a:extLst>
              <a:ext uri="{FF2B5EF4-FFF2-40B4-BE49-F238E27FC236}">
                <a16:creationId xmlns:a16="http://schemas.microsoft.com/office/drawing/2014/main" id="{FD973AA7-3B27-4AB7-80A9-6961909CDBB0}"/>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spTree>
    <p:extLst>
      <p:ext uri="{BB962C8B-B14F-4D97-AF65-F5344CB8AC3E}">
        <p14:creationId xmlns:p14="http://schemas.microsoft.com/office/powerpoint/2010/main" val="216910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5B84F3F4-DCDB-4D1C-9DE7-A3DFC24DA0F0}"/>
              </a:ext>
            </a:extLst>
          </p:cNvPr>
          <p:cNvGraphicFramePr>
            <a:graphicFrameLocks noGrp="1"/>
          </p:cNvGraphicFramePr>
          <p:nvPr>
            <p:ph idx="1"/>
            <p:extLst>
              <p:ext uri="{D42A27DB-BD31-4B8C-83A1-F6EECF244321}">
                <p14:modId xmlns:p14="http://schemas.microsoft.com/office/powerpoint/2010/main" val="2091567284"/>
              </p:ext>
            </p:extLst>
          </p:nvPr>
        </p:nvGraphicFramePr>
        <p:xfrm>
          <a:off x="450056" y="1966913"/>
          <a:ext cx="8100000" cy="3733800"/>
        </p:xfrm>
        <a:graphic>
          <a:graphicData uri="http://schemas.openxmlformats.org/drawingml/2006/table">
            <a:tbl>
              <a:tblPr firstRow="1" bandRow="1">
                <a:tableStyleId>{00A15C55-8517-42AA-B614-E9B94910E393}</a:tableStyleId>
              </a:tblPr>
              <a:tblGrid>
                <a:gridCol w="2700000">
                  <a:extLst>
                    <a:ext uri="{9D8B030D-6E8A-4147-A177-3AD203B41FA5}">
                      <a16:colId xmlns:a16="http://schemas.microsoft.com/office/drawing/2014/main" val="888617714"/>
                    </a:ext>
                  </a:extLst>
                </a:gridCol>
                <a:gridCol w="2700000">
                  <a:extLst>
                    <a:ext uri="{9D8B030D-6E8A-4147-A177-3AD203B41FA5}">
                      <a16:colId xmlns:a16="http://schemas.microsoft.com/office/drawing/2014/main" val="3237691528"/>
                    </a:ext>
                  </a:extLst>
                </a:gridCol>
                <a:gridCol w="2700000">
                  <a:extLst>
                    <a:ext uri="{9D8B030D-6E8A-4147-A177-3AD203B41FA5}">
                      <a16:colId xmlns:a16="http://schemas.microsoft.com/office/drawing/2014/main" val="448629842"/>
                    </a:ext>
                  </a:extLst>
                </a:gridCol>
              </a:tblGrid>
              <a:tr h="480060">
                <a:tc>
                  <a:txBody>
                    <a:bodyPr/>
                    <a:lstStyle/>
                    <a:p>
                      <a:r>
                        <a:rPr lang="da-DK" sz="1400" dirty="0"/>
                        <a:t>Tidlig (1/3)</a:t>
                      </a:r>
                    </a:p>
                    <a:p>
                      <a:r>
                        <a:rPr lang="da-DK" sz="1400" dirty="0"/>
                        <a:t>Direkte levering</a:t>
                      </a:r>
                    </a:p>
                  </a:txBody>
                  <a:tcPr marL="68580" marR="68580" marT="34290" marB="34290"/>
                </a:tc>
                <a:tc>
                  <a:txBody>
                    <a:bodyPr/>
                    <a:lstStyle/>
                    <a:p>
                      <a:r>
                        <a:rPr lang="da-DK" sz="1400" dirty="0"/>
                        <a:t>Midt (2/3)</a:t>
                      </a:r>
                      <a:br>
                        <a:rPr lang="da-DK" sz="1400" dirty="0"/>
                      </a:br>
                      <a:r>
                        <a:rPr lang="da-DK" sz="1400" dirty="0"/>
                        <a:t>Direkte &amp; lagring</a:t>
                      </a:r>
                    </a:p>
                  </a:txBody>
                  <a:tcPr marL="68580" marR="68580" marT="34290" marB="34290"/>
                </a:tc>
                <a:tc>
                  <a:txBody>
                    <a:bodyPr/>
                    <a:lstStyle/>
                    <a:p>
                      <a:r>
                        <a:rPr lang="da-DK" sz="1400" dirty="0"/>
                        <a:t>Sildig (3/3)</a:t>
                      </a:r>
                    </a:p>
                    <a:p>
                      <a:r>
                        <a:rPr lang="da-DK" sz="1400" dirty="0"/>
                        <a:t>Direkte levering</a:t>
                      </a:r>
                    </a:p>
                  </a:txBody>
                  <a:tcPr marL="68580" marR="68580" marT="34290" marB="34290"/>
                </a:tc>
                <a:extLst>
                  <a:ext uri="{0D108BD9-81ED-4DB2-BD59-A6C34878D82A}">
                    <a16:rowId xmlns:a16="http://schemas.microsoft.com/office/drawing/2014/main" val="3617444835"/>
                  </a:ext>
                </a:extLst>
              </a:tr>
              <a:tr h="914400">
                <a:tc>
                  <a:txBody>
                    <a:bodyPr/>
                    <a:lstStyle/>
                    <a:p>
                      <a:r>
                        <a:rPr lang="da-DK" sz="1500" b="1" dirty="0"/>
                        <a:t>Avenue-&gt;</a:t>
                      </a:r>
                      <a:endParaRPr lang="da-DK" sz="1400" b="1" dirty="0"/>
                    </a:p>
                    <a:p>
                      <a:r>
                        <a:rPr lang="da-DK" sz="1400" dirty="0"/>
                        <a:t>Højt udbytte, moderat stivelse, Ro resistens, nem optagning</a:t>
                      </a:r>
                    </a:p>
                  </a:txBody>
                  <a:tcPr marL="68580" marR="68580" marT="34290" marB="34290"/>
                </a:tc>
                <a:tc>
                  <a:txBody>
                    <a:bodyPr/>
                    <a:lstStyle/>
                    <a:p>
                      <a:r>
                        <a:rPr lang="da-DK" sz="1500" b="1" dirty="0"/>
                        <a:t>Kuras</a:t>
                      </a:r>
                      <a:endParaRPr lang="da-DK" sz="1400" b="1" dirty="0"/>
                    </a:p>
                    <a:p>
                      <a:r>
                        <a:rPr lang="da-DK" sz="1400" dirty="0"/>
                        <a:t>Lagerstabil, højt udbytte, moderat stivelse, skimmelmodtagelig, begrænset resistens</a:t>
                      </a:r>
                    </a:p>
                  </a:txBody>
                  <a:tcPr marL="68580" marR="68580" marT="34290" marB="34290"/>
                </a:tc>
                <a:tc>
                  <a:txBody>
                    <a:bodyPr/>
                    <a:lstStyle/>
                    <a:p>
                      <a:r>
                        <a:rPr lang="da-DK" sz="1500" b="1" dirty="0"/>
                        <a:t>&lt;-Ydun</a:t>
                      </a:r>
                      <a:endParaRPr lang="da-DK" sz="1400" b="1" dirty="0"/>
                    </a:p>
                    <a:p>
                      <a:r>
                        <a:rPr lang="da-DK" sz="1400" dirty="0"/>
                        <a:t>Højt udbytte og stivelsespct. En stabil stivelses %</a:t>
                      </a:r>
                    </a:p>
                    <a:p>
                      <a:endParaRPr lang="da-DK" sz="1400" dirty="0"/>
                    </a:p>
                  </a:txBody>
                  <a:tcPr marL="68580" marR="68580" marT="34290" marB="34290"/>
                </a:tc>
                <a:extLst>
                  <a:ext uri="{0D108BD9-81ED-4DB2-BD59-A6C34878D82A}">
                    <a16:rowId xmlns:a16="http://schemas.microsoft.com/office/drawing/2014/main" val="1353920472"/>
                  </a:ext>
                </a:extLst>
              </a:tr>
              <a:tr h="708660">
                <a:tc>
                  <a:txBody>
                    <a:bodyPr/>
                    <a:lstStyle/>
                    <a:p>
                      <a:r>
                        <a:rPr lang="da-DK" sz="1500" b="1" dirty="0"/>
                        <a:t>Kardal</a:t>
                      </a:r>
                      <a:endParaRPr lang="da-DK" sz="1400" b="1" dirty="0"/>
                    </a:p>
                    <a:p>
                      <a:r>
                        <a:rPr lang="da-DK" sz="1400" dirty="0"/>
                        <a:t>Højt udbytte, Ro resistens</a:t>
                      </a:r>
                    </a:p>
                    <a:p>
                      <a:endParaRPr lang="da-DK" sz="1400" b="1" dirty="0"/>
                    </a:p>
                  </a:txBody>
                  <a:tcPr marL="68580" marR="68580" marT="34290" marB="34290"/>
                </a:tc>
                <a:tc>
                  <a:txBody>
                    <a:bodyPr/>
                    <a:lstStyle/>
                    <a:p>
                      <a:r>
                        <a:rPr lang="da-DK" sz="1600" b="1" dirty="0"/>
                        <a:t>Stratos</a:t>
                      </a:r>
                      <a:endParaRPr lang="da-DK" sz="1400" b="1" dirty="0"/>
                    </a:p>
                    <a:p>
                      <a:r>
                        <a:rPr lang="da-DK" sz="1400" dirty="0"/>
                        <a:t>Højt udbytte og stivelsespct. Fuld </a:t>
                      </a:r>
                      <a:r>
                        <a:rPr lang="da-DK" sz="1400" dirty="0" err="1"/>
                        <a:t>nematoderesistens</a:t>
                      </a:r>
                      <a:r>
                        <a:rPr lang="da-DK" sz="1400" dirty="0"/>
                        <a:t>, tolerant</a:t>
                      </a:r>
                    </a:p>
                    <a:p>
                      <a:r>
                        <a:rPr lang="da-DK" sz="1400" u="sng" dirty="0"/>
                        <a:t>Ikke lager egnet.</a:t>
                      </a:r>
                    </a:p>
                  </a:txBody>
                  <a:tcPr marL="68580" marR="68580" marT="34290" marB="34290"/>
                </a:tc>
                <a:tc>
                  <a:txBody>
                    <a:bodyPr/>
                    <a:lstStyle/>
                    <a:p>
                      <a:r>
                        <a:rPr lang="da-DK" sz="1500" b="1" dirty="0"/>
                        <a:t>Saprodi</a:t>
                      </a:r>
                      <a:r>
                        <a:rPr lang="da-DK" sz="1400" dirty="0"/>
                        <a:t> </a:t>
                      </a:r>
                    </a:p>
                    <a:p>
                      <a:r>
                        <a:rPr lang="da-DK" sz="1400" dirty="0"/>
                        <a:t>Fuld </a:t>
                      </a:r>
                      <a:r>
                        <a:rPr lang="da-DK" sz="1400" dirty="0" err="1"/>
                        <a:t>nematode</a:t>
                      </a:r>
                      <a:r>
                        <a:rPr lang="da-DK" sz="1400" dirty="0"/>
                        <a:t>- og </a:t>
                      </a:r>
                      <a:r>
                        <a:rPr lang="da-DK" sz="1400" dirty="0" err="1"/>
                        <a:t>brokresistens</a:t>
                      </a:r>
                      <a:r>
                        <a:rPr lang="da-DK" sz="1400" dirty="0"/>
                        <a:t>, højt udbytte, lukker af, opret sort.</a:t>
                      </a:r>
                    </a:p>
                    <a:p>
                      <a:endParaRPr lang="da-DK" sz="1400" dirty="0"/>
                    </a:p>
                  </a:txBody>
                  <a:tcPr marL="68580" marR="68580" marT="34290" marB="34290"/>
                </a:tc>
                <a:extLst>
                  <a:ext uri="{0D108BD9-81ED-4DB2-BD59-A6C34878D82A}">
                    <a16:rowId xmlns:a16="http://schemas.microsoft.com/office/drawing/2014/main" val="2968687603"/>
                  </a:ext>
                </a:extLst>
              </a:tr>
              <a:tr h="1348740">
                <a:tc>
                  <a:txBody>
                    <a:bodyPr/>
                    <a:lstStyle/>
                    <a:p>
                      <a:r>
                        <a:rPr lang="da-DK" sz="1500" b="1" dirty="0" err="1"/>
                        <a:t>Seresta</a:t>
                      </a:r>
                      <a:endParaRPr lang="da-DK" sz="1400" b="1" dirty="0"/>
                    </a:p>
                    <a:p>
                      <a:r>
                        <a:rPr lang="da-DK" sz="1400" dirty="0"/>
                        <a:t>Fornuftigt udbytte, høj stivelsespct., fuld </a:t>
                      </a:r>
                      <a:r>
                        <a:rPr lang="da-DK" sz="1400" dirty="0" err="1"/>
                        <a:t>nematode</a:t>
                      </a:r>
                      <a:r>
                        <a:rPr lang="da-DK" sz="1400" dirty="0"/>
                        <a:t>- og </a:t>
                      </a:r>
                      <a:r>
                        <a:rPr lang="da-DK" sz="1400" dirty="0" err="1"/>
                        <a:t>brokresistens</a:t>
                      </a:r>
                      <a:r>
                        <a:rPr lang="da-DK" sz="1400" dirty="0"/>
                        <a:t>. Bedst på bedre jord.</a:t>
                      </a:r>
                    </a:p>
                    <a:p>
                      <a:r>
                        <a:rPr lang="da-DK" sz="1400" dirty="0"/>
                        <a:t>Kan godt lide kvælstof</a:t>
                      </a:r>
                    </a:p>
                  </a:txBody>
                  <a:tcPr marL="68580" marR="68580" marT="34290" marB="34290"/>
                </a:tc>
                <a:tc>
                  <a:txBody>
                    <a:bodyPr/>
                    <a:lstStyle/>
                    <a:p>
                      <a:r>
                        <a:rPr lang="da-DK" sz="1500" b="1" dirty="0"/>
                        <a:t>Avarna</a:t>
                      </a:r>
                      <a:endParaRPr lang="da-DK" sz="1400" b="1" dirty="0"/>
                    </a:p>
                    <a:p>
                      <a:r>
                        <a:rPr lang="da-DK" sz="1400" dirty="0"/>
                        <a:t>Godt udbytte, fuld resistenspakke, lagerstabil, tolerant for </a:t>
                      </a:r>
                      <a:r>
                        <a:rPr lang="da-DK" sz="1400" dirty="0" err="1"/>
                        <a:t>nematoder</a:t>
                      </a:r>
                      <a:r>
                        <a:rPr lang="da-DK" sz="1400" dirty="0"/>
                        <a:t>.</a:t>
                      </a:r>
                    </a:p>
                    <a:p>
                      <a:r>
                        <a:rPr lang="da-DK" sz="1400" dirty="0"/>
                        <a:t>Obs. på top problemer(gødning)  </a:t>
                      </a:r>
                      <a:endParaRPr lang="da-DK" sz="1400" b="0" dirty="0"/>
                    </a:p>
                    <a:p>
                      <a:endParaRPr lang="da-DK" sz="1400" u="sng"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b="1" dirty="0" err="1"/>
                        <a:t>Skawa</a:t>
                      </a:r>
                      <a:endParaRPr lang="da-DK" sz="1400" dirty="0"/>
                    </a:p>
                    <a:p>
                      <a:r>
                        <a:rPr lang="da-DK" sz="1400" dirty="0"/>
                        <a:t>Højt udbytte og stivelsespct. </a:t>
                      </a:r>
                    </a:p>
                  </a:txBody>
                  <a:tcPr marL="68580" marR="68580" marT="34290" marB="34290"/>
                </a:tc>
                <a:extLst>
                  <a:ext uri="{0D108BD9-81ED-4DB2-BD59-A6C34878D82A}">
                    <a16:rowId xmlns:a16="http://schemas.microsoft.com/office/drawing/2014/main" val="430206985"/>
                  </a:ext>
                </a:extLst>
              </a:tr>
            </a:tbl>
          </a:graphicData>
        </a:graphic>
      </p:graphicFrame>
      <p:sp>
        <p:nvSpPr>
          <p:cNvPr id="3" name="Titel 2">
            <a:extLst>
              <a:ext uri="{FF2B5EF4-FFF2-40B4-BE49-F238E27FC236}">
                <a16:creationId xmlns:a16="http://schemas.microsoft.com/office/drawing/2014/main" id="{FEDAAF15-FDA0-4EC8-970E-7355DE88158A}"/>
              </a:ext>
            </a:extLst>
          </p:cNvPr>
          <p:cNvSpPr>
            <a:spLocks noGrp="1"/>
          </p:cNvSpPr>
          <p:nvPr>
            <p:ph type="title"/>
          </p:nvPr>
        </p:nvSpPr>
        <p:spPr/>
        <p:txBody>
          <a:bodyPr>
            <a:normAutofit fontScale="90000"/>
          </a:bodyPr>
          <a:lstStyle/>
          <a:p>
            <a:r>
              <a:rPr lang="da-DK" dirty="0"/>
              <a:t>Opsummering af sortsvalg til stivelsesproduktion</a:t>
            </a:r>
          </a:p>
        </p:txBody>
      </p:sp>
      <p:sp>
        <p:nvSpPr>
          <p:cNvPr id="4" name="Pladsholder til slidenummer 3">
            <a:extLst>
              <a:ext uri="{FF2B5EF4-FFF2-40B4-BE49-F238E27FC236}">
                <a16:creationId xmlns:a16="http://schemas.microsoft.com/office/drawing/2014/main" id="{84938AA1-CC68-44E4-A4BE-1630B31FE4B1}"/>
              </a:ext>
            </a:extLst>
          </p:cNvPr>
          <p:cNvSpPr>
            <a:spLocks noGrp="1"/>
          </p:cNvSpPr>
          <p:nvPr>
            <p:ph type="sldNum" sz="quarter" idx="4"/>
          </p:nvPr>
        </p:nvSpPr>
        <p:spPr/>
        <p:txBody>
          <a:bodyPr/>
          <a:lstStyle/>
          <a:p>
            <a:fld id="{C28A8ABC-67D3-41C9-A8C2-CF6486E3E5C8}" type="slidenum">
              <a:rPr lang="en-US" smtClean="0"/>
              <a:pPr/>
              <a:t>16</a:t>
            </a:fld>
            <a:endParaRPr lang="en-US"/>
          </a:p>
        </p:txBody>
      </p:sp>
    </p:spTree>
    <p:extLst>
      <p:ext uri="{BB962C8B-B14F-4D97-AF65-F5344CB8AC3E}">
        <p14:creationId xmlns:p14="http://schemas.microsoft.com/office/powerpoint/2010/main" val="114885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162391" y="428471"/>
            <a:ext cx="8442938" cy="646331"/>
          </a:xfrm>
          <a:prstGeom prst="rect">
            <a:avLst/>
          </a:prstGeom>
          <a:noFill/>
        </p:spPr>
        <p:txBody>
          <a:bodyPr wrap="square" rtlCol="0">
            <a:spAutoFit/>
          </a:bodyPr>
          <a:lstStyle/>
          <a:p>
            <a:r>
              <a:rPr lang="da-DK" sz="3600" dirty="0"/>
              <a:t> KMC – Sorts info</a:t>
            </a:r>
            <a:r>
              <a:rPr lang="da-DK" sz="12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1403648" y="1074802"/>
            <a:ext cx="7200800" cy="1754326"/>
          </a:xfrm>
          <a:prstGeom prst="rect">
            <a:avLst/>
          </a:prstGeom>
          <a:noFill/>
        </p:spPr>
        <p:txBody>
          <a:bodyPr wrap="square" rtlCol="0">
            <a:spAutoFit/>
          </a:bodyPr>
          <a:lstStyle/>
          <a:p>
            <a:r>
              <a:rPr lang="da-DK" dirty="0"/>
              <a:t>			</a:t>
            </a:r>
          </a:p>
          <a:p>
            <a:r>
              <a:rPr lang="da-DK" sz="3600" dirty="0">
                <a:solidFill>
                  <a:srgbClr val="009FE3"/>
                </a:solidFill>
                <a:hlinkClick r:id="rId2">
                  <a:extLst>
                    <a:ext uri="{A12FA001-AC4F-418D-AE19-62706E023703}">
                      <ahyp:hlinkClr xmlns:ahyp="http://schemas.microsoft.com/office/drawing/2018/hyperlinkcolor" val="tx"/>
                    </a:ext>
                  </a:extLst>
                </a:hlinkClick>
              </a:rPr>
              <a:t>http://avlerinfo.dk/sortsinfo/</a:t>
            </a:r>
            <a:endParaRPr lang="da-DK" sz="3600" dirty="0">
              <a:solidFill>
                <a:srgbClr val="009FE3"/>
              </a:solidFill>
            </a:endParaRPr>
          </a:p>
          <a:p>
            <a:endParaRPr lang="da-DK" dirty="0"/>
          </a:p>
          <a:p>
            <a:endParaRPr lang="da-DK" dirty="0"/>
          </a:p>
          <a:p>
            <a:endParaRPr lang="da-DK" dirty="0"/>
          </a:p>
        </p:txBody>
      </p:sp>
      <p:pic>
        <p:nvPicPr>
          <p:cNvPr id="6" name="Billede 5">
            <a:extLst>
              <a:ext uri="{FF2B5EF4-FFF2-40B4-BE49-F238E27FC236}">
                <a16:creationId xmlns:a16="http://schemas.microsoft.com/office/drawing/2014/main" id="{8BFCBBFB-DBC4-4FA1-B8B2-2AA0531AE9AB}"/>
              </a:ext>
            </a:extLst>
          </p:cNvPr>
          <p:cNvPicPr>
            <a:picLocks noChangeAspect="1"/>
          </p:cNvPicPr>
          <p:nvPr/>
        </p:nvPicPr>
        <p:blipFill>
          <a:blip r:embed="rId3"/>
          <a:stretch>
            <a:fillRect/>
          </a:stretch>
        </p:blipFill>
        <p:spPr>
          <a:xfrm>
            <a:off x="990555" y="1965604"/>
            <a:ext cx="7078996" cy="4066575"/>
          </a:xfrm>
          <a:prstGeom prst="rect">
            <a:avLst/>
          </a:prstGeom>
        </p:spPr>
      </p:pic>
    </p:spTree>
    <p:extLst>
      <p:ext uri="{BB962C8B-B14F-4D97-AF65-F5344CB8AC3E}">
        <p14:creationId xmlns:p14="http://schemas.microsoft.com/office/powerpoint/2010/main" val="216533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646331"/>
          </a:xfrm>
          <a:prstGeom prst="rect">
            <a:avLst/>
          </a:prstGeom>
          <a:noFill/>
        </p:spPr>
        <p:txBody>
          <a:bodyPr wrap="square" rtlCol="0">
            <a:spAutoFit/>
          </a:bodyPr>
          <a:lstStyle/>
          <a:p>
            <a:r>
              <a:rPr lang="da-DK" sz="3600" dirty="0"/>
              <a:t>Bestilling af læggekartofler til </a:t>
            </a:r>
            <a:r>
              <a:rPr lang="da-DK" sz="3600" u="sng" dirty="0"/>
              <a:t>2023</a:t>
            </a:r>
            <a:r>
              <a:rPr lang="da-DK" sz="12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597298" y="2132856"/>
            <a:ext cx="7200800" cy="923330"/>
          </a:xfrm>
          <a:prstGeom prst="rect">
            <a:avLst/>
          </a:prstGeom>
          <a:noFill/>
        </p:spPr>
        <p:txBody>
          <a:bodyPr wrap="square" rtlCol="0">
            <a:spAutoFit/>
          </a:bodyPr>
          <a:lstStyle/>
          <a:p>
            <a:r>
              <a:rPr lang="da-DK" dirty="0"/>
              <a:t>- Midt december til midt januar. 			</a:t>
            </a:r>
          </a:p>
          <a:p>
            <a:endParaRPr lang="da-DK" dirty="0"/>
          </a:p>
          <a:p>
            <a:endParaRPr lang="da-DK" dirty="0"/>
          </a:p>
        </p:txBody>
      </p:sp>
      <p:pic>
        <p:nvPicPr>
          <p:cNvPr id="6" name="Billede 5">
            <a:extLst>
              <a:ext uri="{FF2B5EF4-FFF2-40B4-BE49-F238E27FC236}">
                <a16:creationId xmlns:a16="http://schemas.microsoft.com/office/drawing/2014/main" id="{73764CA7-F1E8-4C47-8B65-F0C69F95942D}"/>
              </a:ext>
            </a:extLst>
          </p:cNvPr>
          <p:cNvPicPr>
            <a:picLocks noChangeAspect="1"/>
          </p:cNvPicPr>
          <p:nvPr/>
        </p:nvPicPr>
        <p:blipFill>
          <a:blip r:embed="rId2"/>
          <a:stretch>
            <a:fillRect/>
          </a:stretch>
        </p:blipFill>
        <p:spPr>
          <a:xfrm>
            <a:off x="4197698" y="1556792"/>
            <a:ext cx="2311852" cy="4106197"/>
          </a:xfrm>
          <a:prstGeom prst="rect">
            <a:avLst/>
          </a:prstGeom>
        </p:spPr>
      </p:pic>
    </p:spTree>
    <p:extLst>
      <p:ext uri="{BB962C8B-B14F-4D97-AF65-F5344CB8AC3E}">
        <p14:creationId xmlns:p14="http://schemas.microsoft.com/office/powerpoint/2010/main" val="362991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646331"/>
          </a:xfrm>
          <a:prstGeom prst="rect">
            <a:avLst/>
          </a:prstGeom>
          <a:noFill/>
        </p:spPr>
        <p:txBody>
          <a:bodyPr wrap="square" rtlCol="0">
            <a:spAutoFit/>
          </a:bodyPr>
          <a:lstStyle/>
          <a:p>
            <a:r>
              <a:rPr lang="da-DK" sz="3600" dirty="0"/>
              <a:t>Status på læggekartoffel forsyningen.	 </a:t>
            </a:r>
            <a:r>
              <a:rPr lang="da-DK" sz="12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28800"/>
            <a:ext cx="7200800" cy="3508653"/>
          </a:xfrm>
          <a:prstGeom prst="rect">
            <a:avLst/>
          </a:prstGeom>
          <a:noFill/>
        </p:spPr>
        <p:txBody>
          <a:bodyPr wrap="square" rtlCol="0">
            <a:spAutoFit/>
          </a:bodyPr>
          <a:lstStyle/>
          <a:p>
            <a:pPr marL="285750" indent="-285750">
              <a:buFont typeface="Arial" panose="020B0604020202020204" pitchFamily="34" charset="0"/>
              <a:buChar char="•"/>
            </a:pPr>
            <a:r>
              <a:rPr lang="da-DK" sz="2400" dirty="0"/>
              <a:t>Kommende forår </a:t>
            </a:r>
            <a:r>
              <a:rPr lang="da-DK" sz="2400" u="sng" dirty="0"/>
              <a:t>2022</a:t>
            </a:r>
          </a:p>
          <a:p>
            <a:pPr marL="742950" lvl="1" indent="-285750">
              <a:buFont typeface="Arial" panose="020B0604020202020204" pitchFamily="34" charset="0"/>
              <a:buChar char="•"/>
            </a:pPr>
            <a:r>
              <a:rPr lang="da-DK" dirty="0"/>
              <a:t>Der er stadig mulighed for at få nogle mængder i nogle sorter.</a:t>
            </a:r>
          </a:p>
          <a:p>
            <a:pPr marL="742950" lvl="1" indent="-285750">
              <a:buFont typeface="Arial" panose="020B0604020202020204" pitchFamily="34" charset="0"/>
              <a:buChar char="•"/>
            </a:pPr>
            <a:endParaRPr lang="da-DK" dirty="0"/>
          </a:p>
          <a:p>
            <a:pPr marL="742950" lvl="1" indent="-285750">
              <a:buFont typeface="Arial" panose="020B0604020202020204" pitchFamily="34" charset="0"/>
              <a:buChar char="•"/>
            </a:pPr>
            <a:endParaRPr lang="da-DK" dirty="0"/>
          </a:p>
          <a:p>
            <a:pPr lvl="1"/>
            <a:endParaRPr lang="da-DK" dirty="0"/>
          </a:p>
          <a:p>
            <a:pPr marL="742950" lvl="1" indent="-285750">
              <a:buFont typeface="Arial" panose="020B0604020202020204" pitchFamily="34" charset="0"/>
              <a:buChar char="•"/>
            </a:pPr>
            <a:endParaRPr lang="da-DK" dirty="0"/>
          </a:p>
          <a:p>
            <a:pPr lvl="1"/>
            <a:r>
              <a:rPr lang="da-DK" dirty="0"/>
              <a:t> </a:t>
            </a:r>
          </a:p>
          <a:p>
            <a:pPr marL="742950" lvl="1" indent="-285750">
              <a:buFont typeface="Arial" panose="020B0604020202020204" pitchFamily="34" charset="0"/>
              <a:buChar char="•"/>
            </a:pPr>
            <a:endParaRPr lang="da-DK" dirty="0"/>
          </a:p>
          <a:p>
            <a:pPr marL="742950" lvl="1"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r>
              <a:rPr lang="da-DK" dirty="0"/>
              <a:t>			</a:t>
            </a:r>
          </a:p>
          <a:p>
            <a:endParaRPr lang="da-DK" dirty="0"/>
          </a:p>
        </p:txBody>
      </p:sp>
    </p:spTree>
    <p:extLst>
      <p:ext uri="{BB962C8B-B14F-4D97-AF65-F5344CB8AC3E}">
        <p14:creationId xmlns:p14="http://schemas.microsoft.com/office/powerpoint/2010/main" val="361831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707886"/>
          </a:xfrm>
          <a:prstGeom prst="rect">
            <a:avLst/>
          </a:prstGeom>
          <a:noFill/>
        </p:spPr>
        <p:txBody>
          <a:bodyPr wrap="square" rtlCol="0">
            <a:spAutoFit/>
          </a:bodyPr>
          <a:lstStyle/>
          <a:p>
            <a:r>
              <a:rPr lang="da-DK" sz="4000" dirty="0"/>
              <a:t>Agenda</a:t>
            </a:r>
          </a:p>
        </p:txBody>
      </p:sp>
      <p:sp>
        <p:nvSpPr>
          <p:cNvPr id="2" name="Tekstfelt 1">
            <a:extLst>
              <a:ext uri="{FF2B5EF4-FFF2-40B4-BE49-F238E27FC236}">
                <a16:creationId xmlns:a16="http://schemas.microsoft.com/office/drawing/2014/main" id="{5B316CF4-4EB7-4A1F-AAD8-9971C10F8CD0}"/>
              </a:ext>
            </a:extLst>
          </p:cNvPr>
          <p:cNvSpPr txBox="1"/>
          <p:nvPr/>
        </p:nvSpPr>
        <p:spPr>
          <a:xfrm>
            <a:off x="827584" y="1628800"/>
            <a:ext cx="7344816" cy="3939540"/>
          </a:xfrm>
          <a:prstGeom prst="rect">
            <a:avLst/>
          </a:prstGeom>
          <a:noFill/>
        </p:spPr>
        <p:txBody>
          <a:bodyPr wrap="square" rtlCol="0">
            <a:spAutoFit/>
          </a:bodyPr>
          <a:lstStyle/>
          <a:p>
            <a:endParaRPr lang="da-DK" sz="3200" dirty="0"/>
          </a:p>
          <a:p>
            <a:pPr marL="457200" indent="-457200">
              <a:buFont typeface="Arial" panose="020B0604020202020204" pitchFamily="34" charset="0"/>
              <a:buChar char="•"/>
            </a:pPr>
            <a:r>
              <a:rPr lang="da-DK" sz="3200" dirty="0"/>
              <a:t>Sortsvalg og anvendelse</a:t>
            </a:r>
          </a:p>
          <a:p>
            <a:endParaRPr lang="da-DK" sz="3200" dirty="0"/>
          </a:p>
          <a:p>
            <a:pPr marL="457200" indent="-457200">
              <a:buFont typeface="Arial" panose="020B0604020202020204" pitchFamily="34" charset="0"/>
              <a:buChar char="•"/>
            </a:pPr>
            <a:r>
              <a:rPr lang="da-DK" sz="3200" dirty="0"/>
              <a:t>Status på læggekartoffel forsyningen</a:t>
            </a:r>
          </a:p>
          <a:p>
            <a:endParaRPr lang="da-DK" sz="3200" dirty="0"/>
          </a:p>
          <a:p>
            <a:endParaRPr lang="da-DK" dirty="0"/>
          </a:p>
          <a:p>
            <a:r>
              <a:rPr lang="da-DK" dirty="0"/>
              <a:t>		</a:t>
            </a:r>
          </a:p>
          <a:p>
            <a:r>
              <a:rPr lang="da-DK" dirty="0"/>
              <a:t>		</a:t>
            </a:r>
          </a:p>
          <a:p>
            <a:r>
              <a:rPr lang="da-DK" dirty="0"/>
              <a:t>		</a:t>
            </a:r>
          </a:p>
          <a:p>
            <a:r>
              <a:rPr lang="da-DK" dirty="0"/>
              <a:t>		</a:t>
            </a:r>
          </a:p>
        </p:txBody>
      </p:sp>
      <p:pic>
        <p:nvPicPr>
          <p:cNvPr id="4" name="Picture 2">
            <a:extLst>
              <a:ext uri="{FF2B5EF4-FFF2-40B4-BE49-F238E27FC236}">
                <a16:creationId xmlns:a16="http://schemas.microsoft.com/office/drawing/2014/main" id="{83618D61-A0D0-4AEA-9461-592CB1B053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588" y="2213446"/>
            <a:ext cx="548023" cy="438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A3E054A-ED96-4E29-B7E8-9F9910D60D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588" y="3209791"/>
            <a:ext cx="548023" cy="43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5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646331"/>
          </a:xfrm>
          <a:prstGeom prst="rect">
            <a:avLst/>
          </a:prstGeom>
          <a:noFill/>
        </p:spPr>
        <p:txBody>
          <a:bodyPr wrap="square" rtlCol="0">
            <a:spAutoFit/>
          </a:bodyPr>
          <a:lstStyle/>
          <a:p>
            <a:r>
              <a:rPr lang="da-DK" sz="3600" dirty="0"/>
              <a:t>Opsamling 	 </a:t>
            </a:r>
            <a:r>
              <a:rPr lang="da-DK" sz="12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28800"/>
            <a:ext cx="7200800" cy="1754326"/>
          </a:xfrm>
          <a:prstGeom prst="rect">
            <a:avLst/>
          </a:prstGeom>
          <a:noFill/>
        </p:spPr>
        <p:txBody>
          <a:bodyPr wrap="square" rtlCol="0">
            <a:spAutoFit/>
          </a:bodyPr>
          <a:lstStyle/>
          <a:p>
            <a:pPr marL="285750" indent="-285750">
              <a:buFont typeface="Arial" panose="020B0604020202020204" pitchFamily="34" charset="0"/>
              <a:buChar char="•"/>
            </a:pPr>
            <a:r>
              <a:rPr lang="da-DK" dirty="0"/>
              <a:t>Gennemtænkt sortsvalget 	(www.avlerinfo.dk/sortsvalg)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Få rettet bestillingen til 2022 nu.</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Bestilling til 2023 – lige om lidt. 			</a:t>
            </a:r>
          </a:p>
          <a:p>
            <a:endParaRPr lang="da-DK" dirty="0"/>
          </a:p>
        </p:txBody>
      </p:sp>
    </p:spTree>
    <p:extLst>
      <p:ext uri="{BB962C8B-B14F-4D97-AF65-F5344CB8AC3E}">
        <p14:creationId xmlns:p14="http://schemas.microsoft.com/office/powerpoint/2010/main" val="100573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udendørs, brun, stående, træ&#10;&#10;Automatisk genereret beskrivelse">
            <a:extLst>
              <a:ext uri="{FF2B5EF4-FFF2-40B4-BE49-F238E27FC236}">
                <a16:creationId xmlns:a16="http://schemas.microsoft.com/office/drawing/2014/main" id="{70CA18A2-CA50-4C08-927E-57C4A0D60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8010" y="878028"/>
            <a:ext cx="6864084" cy="5148064"/>
          </a:xfrm>
          <a:prstGeom prst="rect">
            <a:avLst/>
          </a:prstGeom>
        </p:spPr>
      </p:pic>
      <p:pic>
        <p:nvPicPr>
          <p:cNvPr id="5" name="Billede 4" descr="Et billede, der indeholder udendørs, får, fyldt, stabel&#10;&#10;Automatisk genereret beskrivelse">
            <a:extLst>
              <a:ext uri="{FF2B5EF4-FFF2-40B4-BE49-F238E27FC236}">
                <a16:creationId xmlns:a16="http://schemas.microsoft.com/office/drawing/2014/main" id="{526EB10B-B233-4ED3-A20B-00DEB845A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759" y="-19214"/>
            <a:ext cx="4166475" cy="6903316"/>
          </a:xfrm>
          <a:prstGeom prst="rect">
            <a:avLst/>
          </a:prstGeom>
        </p:spPr>
      </p:pic>
      <p:sp>
        <p:nvSpPr>
          <p:cNvPr id="8" name="Tekstfelt 7">
            <a:extLst>
              <a:ext uri="{FF2B5EF4-FFF2-40B4-BE49-F238E27FC236}">
                <a16:creationId xmlns:a16="http://schemas.microsoft.com/office/drawing/2014/main" id="{73400311-C081-4A06-8ABB-4D9B963C48DC}"/>
              </a:ext>
            </a:extLst>
          </p:cNvPr>
          <p:cNvSpPr txBox="1"/>
          <p:nvPr/>
        </p:nvSpPr>
        <p:spPr>
          <a:xfrm>
            <a:off x="3311860" y="332656"/>
            <a:ext cx="3672408" cy="830997"/>
          </a:xfrm>
          <a:prstGeom prst="rect">
            <a:avLst/>
          </a:prstGeom>
          <a:noFill/>
        </p:spPr>
        <p:txBody>
          <a:bodyPr wrap="square" rtlCol="0">
            <a:spAutoFit/>
          </a:bodyPr>
          <a:lstStyle/>
          <a:p>
            <a:r>
              <a:rPr lang="da-DK" sz="4800" b="1" dirty="0"/>
              <a:t>Spørgsmål ?</a:t>
            </a:r>
          </a:p>
        </p:txBody>
      </p:sp>
    </p:spTree>
    <p:extLst>
      <p:ext uri="{BB962C8B-B14F-4D97-AF65-F5344CB8AC3E}">
        <p14:creationId xmlns:p14="http://schemas.microsoft.com/office/powerpoint/2010/main" val="218737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Sortsvalg</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28800"/>
            <a:ext cx="8352928" cy="5016758"/>
          </a:xfrm>
          <a:prstGeom prst="rect">
            <a:avLst/>
          </a:prstGeom>
          <a:noFill/>
        </p:spPr>
        <p:txBody>
          <a:bodyPr wrap="square" rtlCol="0">
            <a:spAutoFit/>
          </a:bodyPr>
          <a:lstStyle/>
          <a:p>
            <a:pPr marL="285750" indent="-285750">
              <a:buFont typeface="Arial" panose="020B0604020202020204" pitchFamily="34" charset="0"/>
              <a:buChar char="•"/>
            </a:pPr>
            <a:r>
              <a:rPr lang="da-DK" sz="2400" dirty="0"/>
              <a:t>Alle vil gerne have…</a:t>
            </a:r>
          </a:p>
          <a:p>
            <a:pPr marL="800100" lvl="1" indent="-342900">
              <a:buFont typeface="Arial" panose="020B0604020202020204" pitchFamily="34" charset="0"/>
              <a:buChar char="•"/>
            </a:pPr>
            <a:r>
              <a:rPr lang="da-DK" sz="2000" dirty="0"/>
              <a:t>Højt udbytte</a:t>
            </a:r>
          </a:p>
          <a:p>
            <a:pPr marL="800100" lvl="1" indent="-342900">
              <a:buFont typeface="Arial" panose="020B0604020202020204" pitchFamily="34" charset="0"/>
              <a:buChar char="•"/>
            </a:pPr>
            <a:r>
              <a:rPr lang="da-DK" sz="2000" dirty="0"/>
              <a:t>Høj stivelsesprocent</a:t>
            </a:r>
          </a:p>
          <a:p>
            <a:pPr lvl="1"/>
            <a:endParaRPr lang="da-DK" sz="2000" dirty="0"/>
          </a:p>
          <a:p>
            <a:pPr marL="285750" indent="-285750">
              <a:buFont typeface="Arial" panose="020B0604020202020204" pitchFamily="34" charset="0"/>
              <a:buChar char="•"/>
            </a:pPr>
            <a:r>
              <a:rPr lang="da-DK" sz="2400" dirty="0"/>
              <a:t>Alle vil have gode dyrkningsegenskaber som</a:t>
            </a:r>
          </a:p>
          <a:p>
            <a:pPr marL="800100" lvl="1" indent="-342900">
              <a:buFont typeface="Arial" panose="020B0604020202020204" pitchFamily="34" charset="0"/>
              <a:buChar char="•"/>
            </a:pPr>
            <a:r>
              <a:rPr lang="da-DK" sz="2000" dirty="0"/>
              <a:t>Hurtig og ensartet fremspiring (</a:t>
            </a:r>
            <a:r>
              <a:rPr lang="da-DK" sz="2000" dirty="0" err="1"/>
              <a:t>fusarium</a:t>
            </a:r>
            <a:r>
              <a:rPr lang="da-DK" sz="2000" dirty="0"/>
              <a:t>)</a:t>
            </a:r>
          </a:p>
          <a:p>
            <a:pPr marL="800100" lvl="1" indent="-342900">
              <a:buFont typeface="Arial" panose="020B0604020202020204" pitchFamily="34" charset="0"/>
              <a:buChar char="•"/>
            </a:pPr>
            <a:r>
              <a:rPr lang="da-DK" sz="2000" dirty="0"/>
              <a:t>Lukker af for ukrudt</a:t>
            </a:r>
          </a:p>
          <a:p>
            <a:pPr marL="800100" lvl="1" indent="-342900">
              <a:buFont typeface="Arial" panose="020B0604020202020204" pitchFamily="34" charset="0"/>
              <a:buChar char="•"/>
            </a:pPr>
            <a:r>
              <a:rPr lang="da-DK" sz="2000" dirty="0" err="1"/>
              <a:t>Nematoderesistens</a:t>
            </a:r>
            <a:r>
              <a:rPr lang="da-DK" sz="2000" dirty="0"/>
              <a:t>, lav modtagelighed for skimmel, </a:t>
            </a:r>
            <a:r>
              <a:rPr lang="da-DK" sz="2000" dirty="0" err="1"/>
              <a:t>bladplet</a:t>
            </a:r>
            <a:r>
              <a:rPr lang="da-DK" sz="2000" dirty="0"/>
              <a:t>, </a:t>
            </a:r>
            <a:r>
              <a:rPr lang="da-DK" sz="2000" dirty="0" err="1"/>
              <a:t>sortben</a:t>
            </a:r>
            <a:r>
              <a:rPr lang="da-DK" sz="2000" dirty="0"/>
              <a:t> </a:t>
            </a:r>
          </a:p>
          <a:p>
            <a:pPr marL="800100" lvl="1" indent="-342900">
              <a:buFont typeface="Arial" panose="020B0604020202020204" pitchFamily="34" charset="0"/>
              <a:buChar char="•"/>
            </a:pPr>
            <a:r>
              <a:rPr lang="da-DK" sz="2000" dirty="0"/>
              <a:t>Robusthed</a:t>
            </a:r>
          </a:p>
          <a:p>
            <a:pPr marL="800100" lvl="1" indent="-342900">
              <a:buFont typeface="Arial" panose="020B0604020202020204" pitchFamily="34" charset="0"/>
              <a:buChar char="•"/>
            </a:pPr>
            <a:r>
              <a:rPr lang="da-DK" sz="2000" dirty="0"/>
              <a:t>Sorter der kan håndteres nemt (optagning)</a:t>
            </a:r>
          </a:p>
          <a:p>
            <a:pPr lvl="1"/>
            <a:endParaRPr lang="da-DK" sz="2000" dirty="0"/>
          </a:p>
          <a:p>
            <a:pPr lvl="1"/>
            <a:endParaRPr lang="da-DK" sz="2000" dirty="0"/>
          </a:p>
          <a:p>
            <a:r>
              <a:rPr lang="da-DK" dirty="0"/>
              <a:t>			</a:t>
            </a:r>
          </a:p>
          <a:p>
            <a:endParaRPr lang="da-DK" dirty="0"/>
          </a:p>
          <a:p>
            <a:endParaRPr lang="da-DK" dirty="0"/>
          </a:p>
          <a:p>
            <a:endParaRPr lang="da-DK" dirty="0"/>
          </a:p>
        </p:txBody>
      </p:sp>
    </p:spTree>
    <p:extLst>
      <p:ext uri="{BB962C8B-B14F-4D97-AF65-F5344CB8AC3E}">
        <p14:creationId xmlns:p14="http://schemas.microsoft.com/office/powerpoint/2010/main" val="304619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1261884"/>
          </a:xfrm>
          <a:prstGeom prst="rect">
            <a:avLst/>
          </a:prstGeom>
          <a:noFill/>
        </p:spPr>
        <p:txBody>
          <a:bodyPr wrap="square" rtlCol="0">
            <a:spAutoFit/>
          </a:bodyPr>
          <a:lstStyle/>
          <a:p>
            <a:r>
              <a:rPr lang="da-DK" sz="2800" dirty="0"/>
              <a:t>Ting der skal overvejes</a:t>
            </a:r>
          </a:p>
          <a:p>
            <a:r>
              <a:rPr lang="da-DK" sz="2000" dirty="0"/>
              <a:t>  -Faktorer der påvirker sortsvalget </a:t>
            </a:r>
          </a:p>
          <a:p>
            <a:r>
              <a:rPr lang="da-DK" sz="2800" dirty="0"/>
              <a:t>	</a:t>
            </a:r>
            <a:r>
              <a:rPr lang="da-DK" sz="1200" dirty="0"/>
              <a:t>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539552" y="1772816"/>
            <a:ext cx="7200800" cy="5293757"/>
          </a:xfrm>
          <a:prstGeom prst="rect">
            <a:avLst/>
          </a:prstGeom>
          <a:noFill/>
        </p:spPr>
        <p:txBody>
          <a:bodyPr wrap="square" rtlCol="0">
            <a:spAutoFit/>
          </a:bodyPr>
          <a:lstStyle/>
          <a:p>
            <a:pPr marL="285750" indent="-285750">
              <a:buFont typeface="Arial" panose="020B0604020202020204" pitchFamily="34" charset="0"/>
              <a:buChar char="•"/>
            </a:pPr>
            <a:r>
              <a:rPr lang="da-DK" sz="2200" dirty="0"/>
              <a:t>Anvendelse</a:t>
            </a:r>
          </a:p>
          <a:p>
            <a:pPr marL="742950" lvl="1" indent="-285750">
              <a:buFont typeface="Arial" panose="020B0604020202020204" pitchFamily="34" charset="0"/>
              <a:buChar char="•"/>
            </a:pPr>
            <a:r>
              <a:rPr lang="da-DK" sz="2000" dirty="0"/>
              <a:t>Tidlig levering</a:t>
            </a:r>
          </a:p>
          <a:p>
            <a:pPr marL="742950" lvl="1" indent="-285750">
              <a:buFont typeface="Arial" panose="020B0604020202020204" pitchFamily="34" charset="0"/>
              <a:buChar char="•"/>
            </a:pPr>
            <a:r>
              <a:rPr lang="da-DK" sz="2000" dirty="0"/>
              <a:t>Lager egenskaber</a:t>
            </a:r>
          </a:p>
          <a:p>
            <a:pPr marL="742950" lvl="1" indent="-285750">
              <a:buFont typeface="Arial" panose="020B0604020202020204" pitchFamily="34" charset="0"/>
              <a:buChar char="•"/>
            </a:pPr>
            <a:r>
              <a:rPr lang="da-DK" sz="2000" dirty="0"/>
              <a:t>Direkte levering</a:t>
            </a:r>
          </a:p>
          <a:p>
            <a:pPr marL="285750" indent="-285750">
              <a:buFont typeface="Arial" panose="020B0604020202020204" pitchFamily="34" charset="0"/>
              <a:buChar char="•"/>
            </a:pPr>
            <a:r>
              <a:rPr lang="da-DK" sz="2200" dirty="0"/>
              <a:t>Sædskifte</a:t>
            </a:r>
          </a:p>
          <a:p>
            <a:pPr marL="742950" lvl="1" indent="-285750">
              <a:buFont typeface="Arial" panose="020B0604020202020204" pitchFamily="34" charset="0"/>
              <a:buChar char="•"/>
            </a:pPr>
            <a:r>
              <a:rPr lang="da-DK" sz="2000" dirty="0" err="1"/>
              <a:t>Nematoder</a:t>
            </a:r>
            <a:endParaRPr lang="da-DK" sz="2000" dirty="0"/>
          </a:p>
          <a:p>
            <a:pPr marL="742950" lvl="1" indent="-285750">
              <a:buFont typeface="Arial" panose="020B0604020202020204" pitchFamily="34" charset="0"/>
              <a:buChar char="•"/>
            </a:pPr>
            <a:r>
              <a:rPr lang="da-DK" sz="2000" dirty="0"/>
              <a:t>Brok </a:t>
            </a:r>
          </a:p>
          <a:p>
            <a:pPr marL="742950" lvl="1" indent="-285750">
              <a:buFont typeface="Arial" panose="020B0604020202020204" pitchFamily="34" charset="0"/>
              <a:buChar char="•"/>
            </a:pPr>
            <a:r>
              <a:rPr lang="da-DK" sz="2000" dirty="0"/>
              <a:t>Vanding</a:t>
            </a:r>
          </a:p>
          <a:p>
            <a:pPr marL="285750" indent="-285750">
              <a:buFont typeface="Arial" panose="020B0604020202020204" pitchFamily="34" charset="0"/>
              <a:buChar char="•"/>
            </a:pPr>
            <a:r>
              <a:rPr lang="da-DK" sz="2200" dirty="0"/>
              <a:t>Arealernes beskaffenhed</a:t>
            </a:r>
          </a:p>
          <a:p>
            <a:pPr marL="742950" lvl="1" indent="-285750">
              <a:buFont typeface="Arial" panose="020B0604020202020204" pitchFamily="34" charset="0"/>
              <a:buChar char="•"/>
            </a:pPr>
            <a:r>
              <a:rPr lang="da-DK" sz="2000" dirty="0"/>
              <a:t>Sildighed</a:t>
            </a:r>
            <a:endParaRPr lang="da-DK" sz="2400" dirty="0"/>
          </a:p>
          <a:p>
            <a:pPr marL="285750" indent="-285750">
              <a:buFont typeface="Arial" panose="020B0604020202020204" pitchFamily="34" charset="0"/>
              <a:buChar char="•"/>
            </a:pPr>
            <a:r>
              <a:rPr lang="da-DK" sz="2200" dirty="0"/>
              <a:t>Jordtype</a:t>
            </a:r>
          </a:p>
          <a:p>
            <a:pPr marL="285750" indent="-285750">
              <a:buFont typeface="Arial" panose="020B0604020202020204" pitchFamily="34" charset="0"/>
              <a:buChar char="•"/>
            </a:pPr>
            <a:r>
              <a:rPr lang="da-DK" sz="2200" dirty="0"/>
              <a:t>Vanding</a:t>
            </a:r>
          </a:p>
          <a:p>
            <a:pPr marL="285750" indent="-285750">
              <a:buFont typeface="Arial" panose="020B0604020202020204" pitchFamily="34" charset="0"/>
              <a:buChar char="•"/>
            </a:pPr>
            <a:r>
              <a:rPr lang="da-DK" sz="2200" dirty="0"/>
              <a:t>Husdyrgødning </a:t>
            </a:r>
            <a:r>
              <a:rPr lang="da-DK" dirty="0"/>
              <a:t>		</a:t>
            </a:r>
          </a:p>
          <a:p>
            <a:endParaRPr lang="da-DK" dirty="0"/>
          </a:p>
          <a:p>
            <a:endParaRPr lang="da-DK" dirty="0"/>
          </a:p>
          <a:p>
            <a:endParaRPr lang="da-DK" dirty="0"/>
          </a:p>
        </p:txBody>
      </p:sp>
    </p:spTree>
    <p:extLst>
      <p:ext uri="{BB962C8B-B14F-4D97-AF65-F5344CB8AC3E}">
        <p14:creationId xmlns:p14="http://schemas.microsoft.com/office/powerpoint/2010/main" val="33913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Tidlig levering</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3230440986"/>
              </p:ext>
            </p:extLst>
          </p:nvPr>
        </p:nvGraphicFramePr>
        <p:xfrm>
          <a:off x="539552" y="1534383"/>
          <a:ext cx="8208912" cy="2038350"/>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404709">
                  <a:extLst>
                    <a:ext uri="{9D8B030D-6E8A-4147-A177-3AD203B41FA5}">
                      <a16:colId xmlns:a16="http://schemas.microsoft.com/office/drawing/2014/main" val="1066170989"/>
                    </a:ext>
                  </a:extLst>
                </a:gridCol>
                <a:gridCol w="1080120">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Lagring</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b="1" i="0" u="none" strike="noStrike" dirty="0">
                          <a:solidFill>
                            <a:srgbClr val="FFFFFF"/>
                          </a:solidFill>
                          <a:effectLst/>
                          <a:latin typeface="+mn-lt"/>
                        </a:rPr>
                        <a:t>Tidlighed</a:t>
                      </a: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b="0" i="0" u="none" strike="noStrike" dirty="0" err="1">
                          <a:solidFill>
                            <a:srgbClr val="000000"/>
                          </a:solidFill>
                          <a:effectLst/>
                          <a:latin typeface="+mn-lt"/>
                        </a:rPr>
                        <a:t>Seresta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113</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10</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b="0" i="0" u="none" strike="noStrike" dirty="0" err="1">
                          <a:solidFill>
                            <a:schemeClr val="tx1"/>
                          </a:solidFill>
                          <a:effectLst/>
                          <a:latin typeface="+mn-lt"/>
                        </a:rPr>
                        <a:t>Oleva</a:t>
                      </a:r>
                      <a:endParaRPr lang="da-DK" sz="1800" b="0" i="0" u="none" strike="noStrike" dirty="0">
                        <a:solidFill>
                          <a:schemeClr val="tx1"/>
                        </a:solidFill>
                        <a:effectLst/>
                        <a:latin typeface="+mn-lt"/>
                      </a:endParaRPr>
                    </a:p>
                  </a:txBody>
                  <a:tcPr marL="9525" marR="9525" marT="9525" marB="0"/>
                </a:tc>
                <a:tc>
                  <a:txBody>
                    <a:bodyPr/>
                    <a:lstStyle/>
                    <a:p>
                      <a:pPr algn="ctr" fontAlgn="b"/>
                      <a:r>
                        <a:rPr lang="da-DK" sz="1800" b="0" i="0" u="none" strike="noStrike" dirty="0">
                          <a:solidFill>
                            <a:schemeClr val="tx1"/>
                          </a:solidFill>
                          <a:effectLst/>
                          <a:latin typeface="Calibri" panose="020F0502020204030204" pitchFamily="34" charset="0"/>
                        </a:rPr>
                        <a:t>17,5</a:t>
                      </a:r>
                    </a:p>
                  </a:txBody>
                  <a:tcPr marL="9525" marR="9525" marT="9525" marB="0"/>
                </a:tc>
                <a:tc>
                  <a:txBody>
                    <a:bodyPr/>
                    <a:lstStyle/>
                    <a:p>
                      <a:pPr algn="ctr" fontAlgn="b"/>
                      <a:r>
                        <a:rPr lang="da-DK" sz="1800" b="0" i="0" u="none" strike="noStrike" dirty="0">
                          <a:solidFill>
                            <a:schemeClr val="tx1"/>
                          </a:solidFill>
                          <a:effectLst/>
                          <a:latin typeface="Calibri" panose="020F0502020204030204" pitchFamily="34" charset="0"/>
                        </a:rPr>
                        <a:t>110</a:t>
                      </a:r>
                    </a:p>
                  </a:txBody>
                  <a:tcPr marL="9525" marR="9525" marT="9525" marB="0"/>
                </a:tc>
                <a:tc>
                  <a:txBody>
                    <a:bodyPr/>
                    <a:lstStyle/>
                    <a:p>
                      <a:pPr algn="l" fontAlgn="b"/>
                      <a:r>
                        <a:rPr lang="da-DK" sz="1800" b="0" i="0" u="none" strike="noStrike" dirty="0">
                          <a:solidFill>
                            <a:schemeClr val="tx1"/>
                          </a:solidFill>
                          <a:effectLst/>
                          <a:latin typeface="+mn-lt"/>
                        </a:rPr>
                        <a:t>Egnet</a:t>
                      </a:r>
                    </a:p>
                  </a:txBody>
                  <a:tcPr marL="9525" marR="9525" marT="9525" marB="0"/>
                </a:tc>
                <a:tc>
                  <a:txBody>
                    <a:bodyPr/>
                    <a:lstStyle/>
                    <a:p>
                      <a:pPr algn="l" fontAlgn="b"/>
                      <a:r>
                        <a:rPr lang="da-DK" sz="1800" b="0" i="0" u="none" strike="noStrike" dirty="0">
                          <a:solidFill>
                            <a:schemeClr val="tx1"/>
                          </a:solidFill>
                          <a:effectLst/>
                          <a:latin typeface="+mn-lt"/>
                        </a:rPr>
                        <a:t>Modtagelig</a:t>
                      </a:r>
                    </a:p>
                  </a:txBody>
                  <a:tcPr marL="9525" marR="9525" marT="9525" marB="0"/>
                </a:tc>
                <a:tc>
                  <a:txBody>
                    <a:bodyPr/>
                    <a:lstStyle/>
                    <a:p>
                      <a:pPr algn="l" fontAlgn="b"/>
                      <a:endParaRPr lang="da-DK" sz="1800" b="0" i="0" u="none" strike="noStrike" dirty="0">
                        <a:solidFill>
                          <a:schemeClr val="tx1"/>
                        </a:solidFill>
                        <a:effectLst/>
                        <a:latin typeface="+mn-lt"/>
                      </a:endParaRPr>
                    </a:p>
                  </a:txBody>
                  <a:tcPr marL="9525" marR="9525" marT="9525" marB="0"/>
                </a:tc>
                <a:tc>
                  <a:txBody>
                    <a:bodyPr/>
                    <a:lstStyle/>
                    <a:p>
                      <a:pPr algn="r" fontAlgn="b"/>
                      <a:r>
                        <a:rPr lang="da-DK" sz="1800" u="none" strike="noStrike" dirty="0">
                          <a:solidFill>
                            <a:schemeClr val="tx1"/>
                          </a:solidFill>
                          <a:effectLst/>
                          <a:latin typeface="+mn-lt"/>
                        </a:rPr>
                        <a:t>10</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b="0" i="0" u="none" strike="noStrike" dirty="0">
                          <a:solidFill>
                            <a:srgbClr val="000000"/>
                          </a:solidFill>
                          <a:effectLst/>
                          <a:latin typeface="+mn-lt"/>
                        </a:rPr>
                        <a:t>Avenue</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98</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a:solidFill>
                            <a:srgbClr val="000000"/>
                          </a:solidFill>
                          <a:effectLst/>
                          <a:latin typeface="+mn-lt"/>
                        </a:rPr>
                        <a:t>Kardal</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110</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83</a:t>
                      </a:r>
                    </a:p>
                  </a:txBody>
                  <a:tcPr marL="9525" marR="9525" marT="9525" marB="0"/>
                </a:tc>
                <a:extLst>
                  <a:ext uri="{0D108BD9-81ED-4DB2-BD59-A6C34878D82A}">
                    <a16:rowId xmlns:a16="http://schemas.microsoft.com/office/drawing/2014/main" val="679102885"/>
                  </a:ext>
                </a:extLst>
              </a:tr>
              <a:tr h="190500">
                <a:tc>
                  <a:txBody>
                    <a:bodyPr/>
                    <a:lstStyle/>
                    <a:p>
                      <a:pPr algn="l" fontAlgn="b"/>
                      <a:r>
                        <a:rPr lang="da-DK" sz="1800" b="0" i="0" u="none" strike="noStrike" dirty="0">
                          <a:solidFill>
                            <a:srgbClr val="000000"/>
                          </a:solidFill>
                          <a:effectLst/>
                          <a:latin typeface="+mn-lt"/>
                        </a:rPr>
                        <a:t>Stratos</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127</a:t>
                      </a:r>
                    </a:p>
                  </a:txBody>
                  <a:tcPr marL="9525" marR="9525" marT="9525" marB="0"/>
                </a:tc>
                <a:extLst>
                  <a:ext uri="{0D108BD9-81ED-4DB2-BD59-A6C34878D82A}">
                    <a16:rowId xmlns:a16="http://schemas.microsoft.com/office/drawing/2014/main" val="3121787090"/>
                  </a:ext>
                </a:extLst>
              </a:tr>
            </a:tbl>
          </a:graphicData>
        </a:graphic>
      </p:graphicFrame>
      <p:pic>
        <p:nvPicPr>
          <p:cNvPr id="7" name="Picture 2">
            <a:extLst>
              <a:ext uri="{FF2B5EF4-FFF2-40B4-BE49-F238E27FC236}">
                <a16:creationId xmlns:a16="http://schemas.microsoft.com/office/drawing/2014/main" id="{2352F5E8-67B4-41B5-9F30-F71B3A1699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6" y="248918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1991502-886A-4043-891B-6ED9C36DF4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6" y="2755695"/>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5A733C5-524E-4255-B26F-B6A4BDE12C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215" y="248918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38B3E7F-E722-4D65-BC96-558F2E19D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225" y="2192756"/>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4214B1F1-EE6E-4D47-8E94-C9C6D66D38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6" y="219686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EEB385D-6DF3-4C77-97D5-CC3346CA76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215" y="219686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616779A-765E-4B0C-BCEC-2CA72928F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2696" y="3033019"/>
            <a:ext cx="259991" cy="207993"/>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B8CC3392-1858-4E2A-AEA1-5CBCDC849B23}"/>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pic>
        <p:nvPicPr>
          <p:cNvPr id="20" name="Picture 2">
            <a:extLst>
              <a:ext uri="{FF2B5EF4-FFF2-40B4-BE49-F238E27FC236}">
                <a16:creationId xmlns:a16="http://schemas.microsoft.com/office/drawing/2014/main" id="{A37FB8A7-B4F9-46EC-B3D2-6EE1D48FCD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4" y="3329053"/>
            <a:ext cx="259991" cy="2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9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Tidlig levering</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1482595397"/>
              </p:ext>
            </p:extLst>
          </p:nvPr>
        </p:nvGraphicFramePr>
        <p:xfrm>
          <a:off x="539552" y="1534383"/>
          <a:ext cx="8208912" cy="2606040"/>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404709">
                  <a:extLst>
                    <a:ext uri="{9D8B030D-6E8A-4147-A177-3AD203B41FA5}">
                      <a16:colId xmlns:a16="http://schemas.microsoft.com/office/drawing/2014/main" val="1066170989"/>
                    </a:ext>
                  </a:extLst>
                </a:gridCol>
                <a:gridCol w="1080120">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Lagring</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b="1" i="0" u="none" strike="noStrike" dirty="0">
                          <a:solidFill>
                            <a:srgbClr val="FFFFFF"/>
                          </a:solidFill>
                          <a:effectLst/>
                          <a:latin typeface="+mn-lt"/>
                        </a:rPr>
                        <a:t>Tidlighed</a:t>
                      </a: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b="0" i="0" u="none" strike="noStrike" dirty="0" err="1">
                          <a:solidFill>
                            <a:srgbClr val="000000"/>
                          </a:solidFill>
                          <a:effectLst/>
                          <a:latin typeface="+mn-lt"/>
                        </a:rPr>
                        <a:t>Seresta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113</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10</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b="0" i="0" u="none" strike="noStrike" dirty="0" err="1">
                          <a:solidFill>
                            <a:schemeClr val="tx1"/>
                          </a:solidFill>
                          <a:effectLst/>
                          <a:latin typeface="+mn-lt"/>
                        </a:rPr>
                        <a:t>Oleva</a:t>
                      </a:r>
                      <a:endParaRPr lang="da-DK" sz="1800" b="0" i="0" u="none" strike="noStrike" dirty="0">
                        <a:solidFill>
                          <a:schemeClr val="tx1"/>
                        </a:solidFill>
                        <a:effectLst/>
                        <a:latin typeface="+mn-lt"/>
                      </a:endParaRPr>
                    </a:p>
                  </a:txBody>
                  <a:tcPr marL="9525" marR="9525" marT="9525" marB="0"/>
                </a:tc>
                <a:tc>
                  <a:txBody>
                    <a:bodyPr/>
                    <a:lstStyle/>
                    <a:p>
                      <a:pPr algn="ctr" fontAlgn="b"/>
                      <a:r>
                        <a:rPr lang="da-DK" sz="1800" b="0" i="0" u="none" strike="noStrike" dirty="0">
                          <a:solidFill>
                            <a:schemeClr val="tx1"/>
                          </a:solidFill>
                          <a:effectLst/>
                          <a:latin typeface="Calibri" panose="020F0502020204030204" pitchFamily="34" charset="0"/>
                        </a:rPr>
                        <a:t>17,5</a:t>
                      </a:r>
                    </a:p>
                  </a:txBody>
                  <a:tcPr marL="9525" marR="9525" marT="9525" marB="0"/>
                </a:tc>
                <a:tc>
                  <a:txBody>
                    <a:bodyPr/>
                    <a:lstStyle/>
                    <a:p>
                      <a:pPr algn="ctr" fontAlgn="b"/>
                      <a:r>
                        <a:rPr lang="da-DK" sz="1800" b="0" i="0" u="none" strike="noStrike" dirty="0">
                          <a:solidFill>
                            <a:schemeClr val="tx1"/>
                          </a:solidFill>
                          <a:effectLst/>
                          <a:latin typeface="Calibri" panose="020F0502020204030204" pitchFamily="34" charset="0"/>
                        </a:rPr>
                        <a:t>110</a:t>
                      </a:r>
                    </a:p>
                  </a:txBody>
                  <a:tcPr marL="9525" marR="9525" marT="9525" marB="0"/>
                </a:tc>
                <a:tc>
                  <a:txBody>
                    <a:bodyPr/>
                    <a:lstStyle/>
                    <a:p>
                      <a:pPr algn="l" fontAlgn="b"/>
                      <a:r>
                        <a:rPr lang="da-DK" sz="1800" b="0" i="0" u="none" strike="noStrike" dirty="0">
                          <a:solidFill>
                            <a:schemeClr val="tx1"/>
                          </a:solidFill>
                          <a:effectLst/>
                          <a:latin typeface="+mn-lt"/>
                        </a:rPr>
                        <a:t>Egnet</a:t>
                      </a:r>
                    </a:p>
                  </a:txBody>
                  <a:tcPr marL="9525" marR="9525" marT="9525" marB="0"/>
                </a:tc>
                <a:tc>
                  <a:txBody>
                    <a:bodyPr/>
                    <a:lstStyle/>
                    <a:p>
                      <a:pPr algn="l" fontAlgn="b"/>
                      <a:r>
                        <a:rPr lang="da-DK" sz="1800" b="0" i="0" u="none" strike="noStrike" dirty="0">
                          <a:solidFill>
                            <a:schemeClr val="tx1"/>
                          </a:solidFill>
                          <a:effectLst/>
                          <a:latin typeface="+mn-lt"/>
                        </a:rPr>
                        <a:t>Modtagelig</a:t>
                      </a:r>
                    </a:p>
                  </a:txBody>
                  <a:tcPr marL="9525" marR="9525" marT="9525" marB="0"/>
                </a:tc>
                <a:tc>
                  <a:txBody>
                    <a:bodyPr/>
                    <a:lstStyle/>
                    <a:p>
                      <a:pPr algn="l" fontAlgn="b"/>
                      <a:endParaRPr lang="da-DK" sz="1800" b="0" i="0" u="none" strike="noStrike" dirty="0">
                        <a:solidFill>
                          <a:schemeClr val="tx1"/>
                        </a:solidFill>
                        <a:effectLst/>
                        <a:latin typeface="+mn-lt"/>
                      </a:endParaRPr>
                    </a:p>
                  </a:txBody>
                  <a:tcPr marL="9525" marR="9525" marT="9525" marB="0"/>
                </a:tc>
                <a:tc>
                  <a:txBody>
                    <a:bodyPr/>
                    <a:lstStyle/>
                    <a:p>
                      <a:pPr algn="r" fontAlgn="b"/>
                      <a:r>
                        <a:rPr lang="da-DK" sz="1800" u="none" strike="noStrike" dirty="0">
                          <a:solidFill>
                            <a:schemeClr val="tx1"/>
                          </a:solidFill>
                          <a:effectLst/>
                          <a:latin typeface="+mn-lt"/>
                        </a:rPr>
                        <a:t>10</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b="0" i="0" u="none" strike="noStrike" dirty="0">
                          <a:solidFill>
                            <a:schemeClr val="accent3"/>
                          </a:solidFill>
                          <a:effectLst/>
                          <a:latin typeface="+mn-lt"/>
                        </a:rPr>
                        <a:t>Tarzan</a:t>
                      </a:r>
                    </a:p>
                  </a:txBody>
                  <a:tcPr marL="9525" marR="9525" marT="9525" marB="0"/>
                </a:tc>
                <a:tc>
                  <a:txBody>
                    <a:bodyPr/>
                    <a:lstStyle/>
                    <a:p>
                      <a:pPr algn="ctr" fontAlgn="b"/>
                      <a:r>
                        <a:rPr lang="da-DK" sz="1800" b="0" i="0" u="none" strike="noStrike" dirty="0">
                          <a:solidFill>
                            <a:schemeClr val="accent3"/>
                          </a:solidFill>
                          <a:effectLst/>
                          <a:latin typeface="Calibri" panose="020F0502020204030204" pitchFamily="34" charset="0"/>
                        </a:rPr>
                        <a:t>20,2</a:t>
                      </a:r>
                    </a:p>
                  </a:txBody>
                  <a:tcPr marL="9525" marR="9525" marT="9525" marB="0"/>
                </a:tc>
                <a:tc>
                  <a:txBody>
                    <a:bodyPr/>
                    <a:lstStyle/>
                    <a:p>
                      <a:pPr algn="ctr" fontAlgn="b"/>
                      <a:r>
                        <a:rPr lang="da-DK" sz="1800" b="0" i="0" u="none" strike="noStrike" dirty="0">
                          <a:solidFill>
                            <a:schemeClr val="accent3"/>
                          </a:solidFill>
                          <a:effectLst/>
                          <a:latin typeface="Calibri" panose="020F0502020204030204" pitchFamily="34" charset="0"/>
                        </a:rPr>
                        <a:t>101</a:t>
                      </a:r>
                    </a:p>
                  </a:txBody>
                  <a:tcPr marL="9525" marR="9525" marT="9525" marB="0"/>
                </a:tc>
                <a:tc>
                  <a:txBody>
                    <a:bodyPr/>
                    <a:lstStyle/>
                    <a:p>
                      <a:pPr algn="l" fontAlgn="b"/>
                      <a:r>
                        <a:rPr lang="da-DK" sz="1800" b="0" i="0" u="none" strike="noStrike" dirty="0">
                          <a:solidFill>
                            <a:schemeClr val="accent3"/>
                          </a:solidFill>
                          <a:effectLst/>
                          <a:latin typeface="+mn-lt"/>
                        </a:rPr>
                        <a:t>(Mindre egnet)</a:t>
                      </a:r>
                    </a:p>
                  </a:txBody>
                  <a:tcPr marL="9525" marR="9525" marT="9525" marB="0"/>
                </a:tc>
                <a:tc>
                  <a:txBody>
                    <a:bodyPr/>
                    <a:lstStyle/>
                    <a:p>
                      <a:pPr algn="l" fontAlgn="b"/>
                      <a:r>
                        <a:rPr lang="da-DK" sz="1800" b="0" i="0" u="none" strike="noStrike" dirty="0">
                          <a:solidFill>
                            <a:schemeClr val="accent3"/>
                          </a:solidFill>
                          <a:effectLst/>
                          <a:latin typeface="+mn-lt"/>
                        </a:rPr>
                        <a:t>Modtagelig</a:t>
                      </a:r>
                    </a:p>
                  </a:txBody>
                  <a:tcPr marL="9525" marR="9525" marT="9525" marB="0"/>
                </a:tc>
                <a:tc>
                  <a:txBody>
                    <a:bodyPr/>
                    <a:lstStyle/>
                    <a:p>
                      <a:pPr algn="l" fontAlgn="b"/>
                      <a:endParaRPr lang="da-DK" sz="1800" b="0" i="0" u="none" strike="noStrike" dirty="0">
                        <a:solidFill>
                          <a:schemeClr val="accent3"/>
                        </a:solidFill>
                        <a:effectLst/>
                        <a:latin typeface="+mn-lt"/>
                      </a:endParaRPr>
                    </a:p>
                  </a:txBody>
                  <a:tcPr marL="9525" marR="9525" marT="9525" marB="0"/>
                </a:tc>
                <a:tc>
                  <a:txBody>
                    <a:bodyPr/>
                    <a:lstStyle/>
                    <a:p>
                      <a:pPr algn="r" fontAlgn="b"/>
                      <a:r>
                        <a:rPr lang="da-DK" sz="1800" i="0" u="none" strike="noStrike" dirty="0">
                          <a:solidFill>
                            <a:schemeClr val="accent3"/>
                          </a:solidFill>
                          <a:effectLst/>
                          <a:latin typeface="+mn-lt"/>
                        </a:rPr>
                        <a:t>2</a:t>
                      </a:r>
                    </a:p>
                  </a:txBody>
                  <a:tcPr marL="9525" marR="9525" marT="9525" marB="0"/>
                </a:tc>
                <a:extLst>
                  <a:ext uri="{0D108BD9-81ED-4DB2-BD59-A6C34878D82A}">
                    <a16:rowId xmlns:a16="http://schemas.microsoft.com/office/drawing/2014/main" val="2388282371"/>
                  </a:ext>
                </a:extLst>
              </a:tr>
              <a:tr h="190500">
                <a:tc>
                  <a:txBody>
                    <a:bodyPr/>
                    <a:lstStyle/>
                    <a:p>
                      <a:pPr algn="l" fontAlgn="b"/>
                      <a:r>
                        <a:rPr lang="da-DK" sz="1800" b="0" i="0" u="none" strike="noStrike" dirty="0">
                          <a:solidFill>
                            <a:srgbClr val="000000"/>
                          </a:solidFill>
                          <a:effectLst/>
                          <a:latin typeface="+mn-lt"/>
                        </a:rPr>
                        <a:t>Avenue</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98</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a:solidFill>
                            <a:schemeClr val="accent3"/>
                          </a:solidFill>
                          <a:effectLst/>
                          <a:latin typeface="+mn-lt"/>
                        </a:rPr>
                        <a:t>Allstar</a:t>
                      </a:r>
                    </a:p>
                  </a:txBody>
                  <a:tcPr marL="9525" marR="9525" marT="9525" marB="0"/>
                </a:tc>
                <a:tc>
                  <a:txBody>
                    <a:bodyPr/>
                    <a:lstStyle/>
                    <a:p>
                      <a:pPr algn="ctr" fontAlgn="b"/>
                      <a:r>
                        <a:rPr lang="da-DK" sz="1800" b="0" i="0" u="none" strike="noStrike" dirty="0">
                          <a:solidFill>
                            <a:schemeClr val="accent3"/>
                          </a:solidFill>
                          <a:effectLst/>
                          <a:latin typeface="Calibri" panose="020F0502020204030204" pitchFamily="34" charset="0"/>
                        </a:rPr>
                        <a:t>21,7</a:t>
                      </a:r>
                    </a:p>
                  </a:txBody>
                  <a:tcPr marL="9525" marR="9525" marT="9525" marB="0"/>
                </a:tc>
                <a:tc>
                  <a:txBody>
                    <a:bodyPr/>
                    <a:lstStyle/>
                    <a:p>
                      <a:pPr algn="ctr" fontAlgn="b"/>
                      <a:r>
                        <a:rPr lang="da-DK" sz="1800" b="0" i="0" u="none" strike="noStrike" dirty="0">
                          <a:solidFill>
                            <a:schemeClr val="accent3"/>
                          </a:solidFill>
                          <a:effectLst/>
                          <a:latin typeface="Calibri" panose="020F0502020204030204" pitchFamily="34" charset="0"/>
                        </a:rPr>
                        <a:t>122</a:t>
                      </a:r>
                    </a:p>
                  </a:txBody>
                  <a:tcPr marL="9525" marR="9525" marT="9525" marB="0"/>
                </a:tc>
                <a:tc>
                  <a:txBody>
                    <a:bodyPr/>
                    <a:lstStyle/>
                    <a:p>
                      <a:pPr algn="l" fontAlgn="b"/>
                      <a:r>
                        <a:rPr lang="da-DK" sz="1800" b="0" i="0" u="none" strike="noStrike" dirty="0">
                          <a:solidFill>
                            <a:schemeClr val="accent3"/>
                          </a:solidFill>
                          <a:effectLst/>
                          <a:latin typeface="+mn-lt"/>
                        </a:rPr>
                        <a:t>(Egnet)</a:t>
                      </a:r>
                    </a:p>
                  </a:txBody>
                  <a:tcPr marL="9525" marR="9525" marT="9525" marB="0"/>
                </a:tc>
                <a:tc>
                  <a:txBody>
                    <a:bodyPr/>
                    <a:lstStyle/>
                    <a:p>
                      <a:pPr algn="l" fontAlgn="b"/>
                      <a:r>
                        <a:rPr lang="da-DK" sz="1800" b="0" i="0" u="none" strike="noStrike" dirty="0">
                          <a:solidFill>
                            <a:schemeClr val="accent3"/>
                          </a:solidFill>
                          <a:effectLst/>
                          <a:latin typeface="+mn-lt"/>
                        </a:rPr>
                        <a:t>Modtagelig</a:t>
                      </a:r>
                    </a:p>
                  </a:txBody>
                  <a:tcPr marL="9525" marR="9525" marT="9525" marB="0"/>
                </a:tc>
                <a:tc>
                  <a:txBody>
                    <a:bodyPr/>
                    <a:lstStyle/>
                    <a:p>
                      <a:pPr algn="l" fontAlgn="b"/>
                      <a:endParaRPr lang="da-DK" sz="1800" b="0" i="0" u="none" strike="noStrike" dirty="0">
                        <a:solidFill>
                          <a:schemeClr val="accent3"/>
                        </a:solidFill>
                        <a:effectLst/>
                        <a:latin typeface="+mn-lt"/>
                      </a:endParaRPr>
                    </a:p>
                  </a:txBody>
                  <a:tcPr marL="9525" marR="9525" marT="9525" marB="0"/>
                </a:tc>
                <a:tc>
                  <a:txBody>
                    <a:bodyPr/>
                    <a:lstStyle/>
                    <a:p>
                      <a:pPr algn="r" fontAlgn="b"/>
                      <a:r>
                        <a:rPr lang="da-DK" sz="1800" u="none" strike="noStrike" dirty="0">
                          <a:solidFill>
                            <a:schemeClr val="accent3"/>
                          </a:solidFill>
                          <a:effectLst/>
                          <a:latin typeface="+mn-lt"/>
                        </a:rPr>
                        <a:t>1</a:t>
                      </a:r>
                    </a:p>
                  </a:txBody>
                  <a:tcPr marL="9525" marR="9525" marT="9525" marB="0"/>
                </a:tc>
                <a:extLst>
                  <a:ext uri="{0D108BD9-81ED-4DB2-BD59-A6C34878D82A}">
                    <a16:rowId xmlns:a16="http://schemas.microsoft.com/office/drawing/2014/main" val="1348579727"/>
                  </a:ext>
                </a:extLst>
              </a:tr>
              <a:tr h="190500">
                <a:tc>
                  <a:txBody>
                    <a:bodyPr/>
                    <a:lstStyle/>
                    <a:p>
                      <a:pPr algn="l" fontAlgn="b"/>
                      <a:r>
                        <a:rPr lang="da-DK" sz="1800" b="0" i="0" u="none" strike="noStrike" dirty="0">
                          <a:solidFill>
                            <a:srgbClr val="000000"/>
                          </a:solidFill>
                          <a:effectLst/>
                          <a:latin typeface="+mn-lt"/>
                        </a:rPr>
                        <a:t>Kardal</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110</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83</a:t>
                      </a:r>
                    </a:p>
                  </a:txBody>
                  <a:tcPr marL="9525" marR="9525" marT="9525" marB="0"/>
                </a:tc>
                <a:extLst>
                  <a:ext uri="{0D108BD9-81ED-4DB2-BD59-A6C34878D82A}">
                    <a16:rowId xmlns:a16="http://schemas.microsoft.com/office/drawing/2014/main" val="679102885"/>
                  </a:ext>
                </a:extLst>
              </a:tr>
              <a:tr h="190500">
                <a:tc>
                  <a:txBody>
                    <a:bodyPr/>
                    <a:lstStyle/>
                    <a:p>
                      <a:pPr algn="l" fontAlgn="b"/>
                      <a:r>
                        <a:rPr lang="da-DK" sz="1800" b="0" i="0" u="none" strike="noStrike" dirty="0" err="1">
                          <a:solidFill>
                            <a:srgbClr val="000000"/>
                          </a:solidFill>
                          <a:effectLst/>
                          <a:latin typeface="+mn-lt"/>
                        </a:rPr>
                        <a:t>Stratos</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127</a:t>
                      </a:r>
                    </a:p>
                  </a:txBody>
                  <a:tcPr marL="9525" marR="9525" marT="9525" marB="0"/>
                </a:tc>
                <a:extLst>
                  <a:ext uri="{0D108BD9-81ED-4DB2-BD59-A6C34878D82A}">
                    <a16:rowId xmlns:a16="http://schemas.microsoft.com/office/drawing/2014/main" val="3121787090"/>
                  </a:ext>
                </a:extLst>
              </a:tr>
            </a:tbl>
          </a:graphicData>
        </a:graphic>
      </p:graphicFrame>
      <p:pic>
        <p:nvPicPr>
          <p:cNvPr id="7" name="Picture 2">
            <a:extLst>
              <a:ext uri="{FF2B5EF4-FFF2-40B4-BE49-F238E27FC236}">
                <a16:creationId xmlns:a16="http://schemas.microsoft.com/office/drawing/2014/main" id="{2352F5E8-67B4-41B5-9F30-F71B3A1699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6" y="248918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1991502-886A-4043-891B-6ED9C36DF4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6" y="2755695"/>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5A733C5-524E-4255-B26F-B6A4BDE12C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215" y="248918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38B3E7F-E722-4D65-BC96-558F2E19D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225" y="2192756"/>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E7F2284-731F-44B3-8B86-22F0B27489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169" y="275867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4214B1F1-EE6E-4D47-8E94-C9C6D66D38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6" y="219686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EEB385D-6DF3-4C77-97D5-CC3346CA76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215" y="219686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616779A-765E-4B0C-BCEC-2CA72928F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2696" y="3033019"/>
            <a:ext cx="259991" cy="207993"/>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B8CC3392-1858-4E2A-AEA1-5CBCDC849B23}"/>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pic>
        <p:nvPicPr>
          <p:cNvPr id="17" name="Picture 2">
            <a:extLst>
              <a:ext uri="{FF2B5EF4-FFF2-40B4-BE49-F238E27FC236}">
                <a16:creationId xmlns:a16="http://schemas.microsoft.com/office/drawing/2014/main" id="{42FDFE54-7059-4AD8-992C-288C3CBBC6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507" y="362772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9E84725E-3622-46B1-9662-91DCF2FFF9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5" y="3894313"/>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A37FB8A7-B4F9-46EC-B3D2-6EE1D48FCD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214" y="3329053"/>
            <a:ext cx="259991" cy="2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3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 Sorter til almindelig avl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4057037620"/>
              </p:ext>
            </p:extLst>
          </p:nvPr>
        </p:nvGraphicFramePr>
        <p:xfrm>
          <a:off x="539552" y="1534383"/>
          <a:ext cx="8208912" cy="2889885"/>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332701">
                  <a:extLst>
                    <a:ext uri="{9D8B030D-6E8A-4147-A177-3AD203B41FA5}">
                      <a16:colId xmlns:a16="http://schemas.microsoft.com/office/drawing/2014/main" val="1066170989"/>
                    </a:ext>
                  </a:extLst>
                </a:gridCol>
                <a:gridCol w="1152128">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Hkg St Ha</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a:effectLst/>
                        </a:rPr>
                        <a:t>Lagring</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b="1" i="0" u="none" strike="noStrike" dirty="0">
                          <a:solidFill>
                            <a:srgbClr val="FFFFFF"/>
                          </a:solidFill>
                          <a:effectLst/>
                          <a:latin typeface="+mn-lt"/>
                        </a:rPr>
                        <a:t>Robusthed</a:t>
                      </a: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b="0" i="0" u="none" strike="noStrike" dirty="0">
                          <a:solidFill>
                            <a:srgbClr val="000000"/>
                          </a:solidFill>
                          <a:effectLst/>
                          <a:latin typeface="+mn-lt"/>
                        </a:rPr>
                        <a:t>Kuras</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116</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360</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u="none" strike="noStrike" dirty="0" err="1">
                          <a:effectLst/>
                        </a:rPr>
                        <a:t>Avarna</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113</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39</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b="0" i="0" u="none" strike="noStrike" dirty="0">
                          <a:solidFill>
                            <a:srgbClr val="000000"/>
                          </a:solidFill>
                          <a:effectLst/>
                          <a:latin typeface="+mn-lt"/>
                        </a:rPr>
                        <a:t>Avenue</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98</a:t>
                      </a:r>
                    </a:p>
                  </a:txBody>
                  <a:tcPr marL="9525" marR="9525" marT="9525" marB="0"/>
                </a:tc>
                <a:extLst>
                  <a:ext uri="{0D108BD9-81ED-4DB2-BD59-A6C34878D82A}">
                    <a16:rowId xmlns:a16="http://schemas.microsoft.com/office/drawing/2014/main" val="2388282371"/>
                  </a:ext>
                </a:extLst>
              </a:tr>
              <a:tr h="190500">
                <a:tc>
                  <a:txBody>
                    <a:bodyPr/>
                    <a:lstStyle/>
                    <a:p>
                      <a:pPr algn="l" fontAlgn="b"/>
                      <a:r>
                        <a:rPr lang="da-DK" sz="1800" b="0" i="0" u="none" strike="noStrike" dirty="0" err="1">
                          <a:solidFill>
                            <a:srgbClr val="000000"/>
                          </a:solidFill>
                          <a:effectLst/>
                          <a:latin typeface="+mn-lt"/>
                        </a:rPr>
                        <a:t>Avenance</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103</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1,5</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err="1">
                          <a:solidFill>
                            <a:srgbClr val="000000"/>
                          </a:solidFill>
                          <a:effectLst/>
                          <a:latin typeface="+mn-lt"/>
                        </a:rPr>
                        <a:t>Aventra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4,5</a:t>
                      </a:r>
                    </a:p>
                  </a:txBody>
                  <a:tcPr marL="9525" marR="9525" marT="9525" marB="0"/>
                </a:tc>
                <a:extLst>
                  <a:ext uri="{0D108BD9-81ED-4DB2-BD59-A6C34878D82A}">
                    <a16:rowId xmlns:a16="http://schemas.microsoft.com/office/drawing/2014/main" val="105309080"/>
                  </a:ext>
                </a:extLst>
              </a:tr>
              <a:tr h="190500">
                <a:tc>
                  <a:txBody>
                    <a:bodyPr/>
                    <a:lstStyle/>
                    <a:p>
                      <a:pPr algn="l" fontAlgn="b"/>
                      <a:r>
                        <a:rPr lang="da-DK" sz="1800" b="0" i="0" u="none" strike="noStrike">
                          <a:solidFill>
                            <a:srgbClr val="000000"/>
                          </a:solidFill>
                          <a:effectLst/>
                          <a:latin typeface="+mn-lt"/>
                        </a:rPr>
                        <a:t>Kardal</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110</a:t>
                      </a:r>
                    </a:p>
                  </a:txBody>
                  <a:tcPr marL="9525" marR="9525" marT="9525" marB="0"/>
                </a:tc>
                <a:tc>
                  <a:txBody>
                    <a:bodyPr/>
                    <a:lstStyle/>
                    <a:p>
                      <a:pPr algn="l" fontAlgn="b"/>
                      <a:r>
                        <a:rPr lang="da-DK" sz="1800" b="0" i="0" u="none" strike="noStrike">
                          <a:solidFill>
                            <a:srgbClr val="000000"/>
                          </a:solidFill>
                          <a:effectLst/>
                          <a:latin typeface="+mn-lt"/>
                        </a:rPr>
                        <a:t>Mindre egnet</a:t>
                      </a:r>
                      <a:endParaRPr lang="da-DK" sz="1800" b="0" i="0" u="none" strike="noStrike" dirty="0">
                        <a:solidFill>
                          <a:srgbClr val="000000"/>
                        </a:solidFill>
                        <a:effectLst/>
                        <a:latin typeface="+mn-lt"/>
                      </a:endParaRPr>
                    </a:p>
                  </a:txBody>
                  <a:tcPr marL="9525" marR="9525" marT="9525" marB="0"/>
                </a:tc>
                <a:tc>
                  <a:txBody>
                    <a:bodyPr/>
                    <a:lstStyle/>
                    <a:p>
                      <a:pPr algn="l" fontAlgn="b"/>
                      <a:r>
                        <a:rPr lang="da-DK" sz="1800" b="0" i="0" u="none" strike="noStrike">
                          <a:solidFill>
                            <a:srgbClr val="000000"/>
                          </a:solidFill>
                          <a:effectLst/>
                          <a:latin typeface="+mn-lt"/>
                        </a:rPr>
                        <a:t>Modtagelig</a:t>
                      </a:r>
                      <a:endParaRPr lang="da-DK" sz="1800" b="0" i="0" u="none" strike="noStrike" dirty="0">
                        <a:solidFill>
                          <a:srgbClr val="000000"/>
                        </a:solidFill>
                        <a:effectLst/>
                        <a:latin typeface="+mn-lt"/>
                      </a:endParaRP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83</a:t>
                      </a:r>
                    </a:p>
                  </a:txBody>
                  <a:tcPr marL="9525" marR="9525" marT="9525" marB="0"/>
                </a:tc>
                <a:extLst>
                  <a:ext uri="{0D108BD9-81ED-4DB2-BD59-A6C34878D82A}">
                    <a16:rowId xmlns:a16="http://schemas.microsoft.com/office/drawing/2014/main" val="2141365664"/>
                  </a:ext>
                </a:extLst>
              </a:tr>
              <a:tr h="190500">
                <a:tc>
                  <a:txBody>
                    <a:bodyPr/>
                    <a:lstStyle/>
                    <a:p>
                      <a:pPr algn="l" fontAlgn="b"/>
                      <a:r>
                        <a:rPr lang="da-DK" sz="1800" b="0" i="0" u="none" strike="noStrike" dirty="0" err="1">
                          <a:solidFill>
                            <a:srgbClr val="000000"/>
                          </a:solidFill>
                          <a:effectLst/>
                          <a:latin typeface="+mn-lt"/>
                        </a:rPr>
                        <a:t>Saprodi</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20,9</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124</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76</a:t>
                      </a:r>
                    </a:p>
                  </a:txBody>
                  <a:tcPr marL="9525" marR="9525" marT="9525" marB="0"/>
                </a:tc>
                <a:extLst>
                  <a:ext uri="{0D108BD9-81ED-4DB2-BD59-A6C34878D82A}">
                    <a16:rowId xmlns:a16="http://schemas.microsoft.com/office/drawing/2014/main" val="2344265142"/>
                  </a:ext>
                </a:extLst>
              </a:tr>
              <a:tr h="190500">
                <a:tc>
                  <a:txBody>
                    <a:bodyPr/>
                    <a:lstStyle/>
                    <a:p>
                      <a:pPr algn="l" fontAlgn="b"/>
                      <a:r>
                        <a:rPr lang="da-DK" sz="1800" b="0" i="0" u="none" strike="noStrike" dirty="0" err="1">
                          <a:solidFill>
                            <a:srgbClr val="000000"/>
                          </a:solidFill>
                          <a:effectLst/>
                          <a:latin typeface="+mn-lt"/>
                        </a:rPr>
                        <a:t>Stratos</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21,7</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127</a:t>
                      </a:r>
                    </a:p>
                  </a:txBody>
                  <a:tcPr marL="9525" marR="9525" marT="9525" marB="0"/>
                </a:tc>
                <a:extLst>
                  <a:ext uri="{0D108BD9-81ED-4DB2-BD59-A6C34878D82A}">
                    <a16:rowId xmlns:a16="http://schemas.microsoft.com/office/drawing/2014/main" val="2258288286"/>
                  </a:ext>
                </a:extLst>
              </a:tr>
            </a:tbl>
          </a:graphicData>
        </a:graphic>
      </p:graphicFrame>
      <p:pic>
        <p:nvPicPr>
          <p:cNvPr id="16" name="Picture 2">
            <a:extLst>
              <a:ext uri="{FF2B5EF4-FFF2-40B4-BE49-F238E27FC236}">
                <a16:creationId xmlns:a16="http://schemas.microsoft.com/office/drawing/2014/main" id="{6ABDA05B-9778-4325-9137-759A8EE61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219293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A155AA6-0E24-48DA-B7A8-00FEC43591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198" y="219293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EB17A96-1E49-4994-8B22-EC50BD2B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8213" y="219293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FDD0B20-B706-4FA7-97F8-921B403D13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299" y="275162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B3D72455-8C14-43F2-BE90-AD5B1175D6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028" y="275162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AC21F39C-43F3-4B75-8196-1E945C0038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79" y="2484344"/>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7451DE7F-B1D8-4AB1-AEC7-7B8C3EFA3D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197" y="248898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DB2B305C-8EA6-4299-A5B7-D63CBD278F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 r="37047" b="23913"/>
          <a:stretch/>
        </p:blipFill>
        <p:spPr bwMode="auto">
          <a:xfrm>
            <a:off x="6865476" y="2484344"/>
            <a:ext cx="77405" cy="2079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67D0A98B-C164-4841-BE46-BFFF908561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296" y="415277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E034E66C-89C5-47E5-9872-B83F8BF729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295" y="3898380"/>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435932FB-F22D-4DEF-AC00-6A6A37FF66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296" y="303596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586FFFD7-E30E-4302-BB5F-A0C54C5AA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197" y="303596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C8B56EE9-E28D-4FFB-9DF4-7287EAA1A1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296" y="331359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CC15116-0CFE-4407-9298-79ABD04B3E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197" y="3313597"/>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9A071373-B22D-4FAB-B2C8-B108AE12DD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296" y="3614047"/>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8AA9249E-205F-4FF2-9B7C-4A346ED931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 r="37047" b="23913"/>
          <a:stretch/>
        </p:blipFill>
        <p:spPr bwMode="auto">
          <a:xfrm>
            <a:off x="6538197" y="3614046"/>
            <a:ext cx="77405" cy="207993"/>
          </a:xfrm>
          <a:prstGeom prst="rect">
            <a:avLst/>
          </a:prstGeom>
          <a:noFill/>
          <a:extLst>
            <a:ext uri="{909E8E84-426E-40DD-AFC4-6F175D3DCCD1}">
              <a14:hiddenFill xmlns:a14="http://schemas.microsoft.com/office/drawing/2010/main">
                <a:solidFill>
                  <a:srgbClr val="FFFFFF"/>
                </a:solidFill>
              </a14:hiddenFill>
            </a:ext>
          </a:extLst>
        </p:spPr>
      </p:pic>
      <p:sp>
        <p:nvSpPr>
          <p:cNvPr id="31" name="Tekstfelt 30">
            <a:extLst>
              <a:ext uri="{FF2B5EF4-FFF2-40B4-BE49-F238E27FC236}">
                <a16:creationId xmlns:a16="http://schemas.microsoft.com/office/drawing/2014/main" id="{1FC3BF0D-5AB5-4E1F-A869-7FD9881150DE}"/>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spTree>
    <p:extLst>
      <p:ext uri="{BB962C8B-B14F-4D97-AF65-F5344CB8AC3E}">
        <p14:creationId xmlns:p14="http://schemas.microsoft.com/office/powerpoint/2010/main" val="123318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 Sen/direkte levering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1345801070"/>
              </p:ext>
            </p:extLst>
          </p:nvPr>
        </p:nvGraphicFramePr>
        <p:xfrm>
          <a:off x="539552" y="1534383"/>
          <a:ext cx="8208912" cy="2038350"/>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404709">
                  <a:extLst>
                    <a:ext uri="{9D8B030D-6E8A-4147-A177-3AD203B41FA5}">
                      <a16:colId xmlns:a16="http://schemas.microsoft.com/office/drawing/2014/main" val="1066170989"/>
                    </a:ext>
                  </a:extLst>
                </a:gridCol>
                <a:gridCol w="1080120">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Lagring</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b="1" i="0" u="none" strike="noStrike" dirty="0">
                          <a:solidFill>
                            <a:srgbClr val="FFFFFF"/>
                          </a:solidFill>
                          <a:effectLst/>
                          <a:latin typeface="+mn-lt"/>
                        </a:rPr>
                        <a:t>Sildighed</a:t>
                      </a: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b="0" i="0" u="none" strike="noStrike" dirty="0">
                          <a:solidFill>
                            <a:srgbClr val="000000"/>
                          </a:solidFill>
                          <a:effectLst/>
                          <a:latin typeface="+mn-lt"/>
                        </a:rPr>
                        <a:t>Wotan</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20,5</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112</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8</a:t>
                      </a:r>
                    </a:p>
                  </a:txBody>
                  <a:tcPr marL="9525" marR="9525" marT="9525" marB="0"/>
                </a:tc>
                <a:extLst>
                  <a:ext uri="{0D108BD9-81ED-4DB2-BD59-A6C34878D82A}">
                    <a16:rowId xmlns:a16="http://schemas.microsoft.com/office/drawing/2014/main" val="3964177443"/>
                  </a:ext>
                </a:extLst>
              </a:tr>
              <a:tr h="190500">
                <a:tc>
                  <a:txBody>
                    <a:bodyPr/>
                    <a:lstStyle/>
                    <a:p>
                      <a:pPr algn="l" fontAlgn="b"/>
                      <a:r>
                        <a:rPr lang="da-DK" sz="1800" b="0" i="0" u="none" strike="noStrike" dirty="0">
                          <a:solidFill>
                            <a:srgbClr val="000000"/>
                          </a:solidFill>
                          <a:effectLst/>
                          <a:latin typeface="+mn-lt"/>
                        </a:rPr>
                        <a:t>Ydun</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24,5</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131</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155</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b="0" i="0" u="none" strike="noStrike" dirty="0" err="1">
                          <a:solidFill>
                            <a:srgbClr val="000000"/>
                          </a:solidFill>
                          <a:effectLst/>
                          <a:latin typeface="+mn-lt"/>
                        </a:rPr>
                        <a:t>Skawa</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22,2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128</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5</a:t>
                      </a:r>
                    </a:p>
                  </a:txBody>
                  <a:tcPr marL="9525" marR="9525" marT="9525" marB="0"/>
                </a:tc>
                <a:extLst>
                  <a:ext uri="{0D108BD9-81ED-4DB2-BD59-A6C34878D82A}">
                    <a16:rowId xmlns:a16="http://schemas.microsoft.com/office/drawing/2014/main" val="2388282371"/>
                  </a:ext>
                </a:extLst>
              </a:tr>
              <a:tr h="190500">
                <a:tc>
                  <a:txBody>
                    <a:bodyPr/>
                    <a:lstStyle/>
                    <a:p>
                      <a:pPr algn="l" fontAlgn="b"/>
                      <a:r>
                        <a:rPr lang="da-DK" sz="1800" b="0" i="0" u="none" strike="noStrike" dirty="0" err="1">
                          <a:solidFill>
                            <a:srgbClr val="000000"/>
                          </a:solidFill>
                          <a:effectLst/>
                          <a:latin typeface="+mn-lt"/>
                        </a:rPr>
                        <a:t>Sarion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25,3</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116</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27</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a:solidFill>
                            <a:srgbClr val="000000"/>
                          </a:solidFill>
                          <a:effectLst/>
                          <a:latin typeface="+mn-lt"/>
                        </a:rPr>
                        <a:t>Thor</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22,4</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122</a:t>
                      </a:r>
                    </a:p>
                  </a:txBody>
                  <a:tcPr marL="9525" marR="9525" marT="9525" marB="0"/>
                </a:tc>
                <a:tc>
                  <a:txBody>
                    <a:bodyPr/>
                    <a:lstStyle/>
                    <a:p>
                      <a:pPr algn="l" fontAlgn="b"/>
                      <a:r>
                        <a:rPr lang="da-DK" sz="1800" b="0" i="0" u="none" strike="noStrike" dirty="0">
                          <a:solidFill>
                            <a:srgbClr val="000000"/>
                          </a:solidFill>
                          <a:effectLst/>
                          <a:latin typeface="+mn-lt"/>
                        </a:rPr>
                        <a:t>Mindre egent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5</a:t>
                      </a:r>
                    </a:p>
                  </a:txBody>
                  <a:tcPr marL="9525" marR="9525" marT="9525" marB="0"/>
                </a:tc>
                <a:extLst>
                  <a:ext uri="{0D108BD9-81ED-4DB2-BD59-A6C34878D82A}">
                    <a16:rowId xmlns:a16="http://schemas.microsoft.com/office/drawing/2014/main" val="105309080"/>
                  </a:ext>
                </a:extLst>
              </a:tr>
            </a:tbl>
          </a:graphicData>
        </a:graphic>
      </p:graphicFrame>
      <p:pic>
        <p:nvPicPr>
          <p:cNvPr id="18" name="Picture 2">
            <a:extLst>
              <a:ext uri="{FF2B5EF4-FFF2-40B4-BE49-F238E27FC236}">
                <a16:creationId xmlns:a16="http://schemas.microsoft.com/office/drawing/2014/main" id="{7EB17A96-1E49-4994-8B22-EC50BD2B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195594"/>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11579BB0-8C63-463D-BA86-F35B099F47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481495"/>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C85D72F8-23E9-40FC-84BF-77C6B64813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0183" y="2478893"/>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D5C88146-85DD-4DB0-8BFE-CC963975E9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767396"/>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710AB4AD-8042-4C0F-9937-FF358AEA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2087" y="2757463"/>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4A6477BA-81D5-422B-9980-F66114E2AA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318" y="3053593"/>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C0B94352-5AFB-4915-AB91-8876BA6FE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086" y="3323156"/>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2C3E8C1D-3580-485D-94C7-7803D99507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0183" y="3053593"/>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BFA118E1-1F32-4862-B201-A137005C01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237" y="3325003"/>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C2CF6078-D902-47D9-89AE-E1C42B641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0183" y="3333716"/>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97D11FF9-2893-4539-BF89-A22B823E47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 r="37047" b="23913"/>
          <a:stretch/>
        </p:blipFill>
        <p:spPr bwMode="auto">
          <a:xfrm>
            <a:off x="6884086" y="3057813"/>
            <a:ext cx="77405" cy="207993"/>
          </a:xfrm>
          <a:prstGeom prst="rect">
            <a:avLst/>
          </a:prstGeom>
          <a:noFill/>
          <a:extLst>
            <a:ext uri="{909E8E84-426E-40DD-AFC4-6F175D3DCCD1}">
              <a14:hiddenFill xmlns:a14="http://schemas.microsoft.com/office/drawing/2010/main">
                <a:solidFill>
                  <a:srgbClr val="FFFFFF"/>
                </a:solidFill>
              </a14:hiddenFill>
            </a:ext>
          </a:extLst>
        </p:spPr>
      </p:pic>
      <p:sp>
        <p:nvSpPr>
          <p:cNvPr id="20" name="Tekstfelt 19">
            <a:extLst>
              <a:ext uri="{FF2B5EF4-FFF2-40B4-BE49-F238E27FC236}">
                <a16:creationId xmlns:a16="http://schemas.microsoft.com/office/drawing/2014/main" id="{2E60F33C-76F5-4F44-B605-98A538EAE412}"/>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pic>
        <p:nvPicPr>
          <p:cNvPr id="24" name="Picture 2">
            <a:extLst>
              <a:ext uri="{FF2B5EF4-FFF2-40B4-BE49-F238E27FC236}">
                <a16:creationId xmlns:a16="http://schemas.microsoft.com/office/drawing/2014/main" id="{D42E3189-2011-4FF5-AD29-18D0FD4840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 r="37047" b="23913"/>
          <a:stretch/>
        </p:blipFill>
        <p:spPr bwMode="auto">
          <a:xfrm>
            <a:off x="6884086" y="2767396"/>
            <a:ext cx="77405" cy="2079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7D01881-E459-45EA-A68E-D10A793F62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 r="37047" b="23913"/>
          <a:stretch/>
        </p:blipFill>
        <p:spPr bwMode="auto">
          <a:xfrm>
            <a:off x="6564323" y="2195593"/>
            <a:ext cx="77405" cy="2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5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AAC1B8EC-7491-4C24-95AF-FA9EC4304317}"/>
              </a:ext>
            </a:extLst>
          </p:cNvPr>
          <p:cNvSpPr txBox="1"/>
          <p:nvPr/>
        </p:nvSpPr>
        <p:spPr>
          <a:xfrm>
            <a:off x="350531" y="764704"/>
            <a:ext cx="8442938" cy="523220"/>
          </a:xfrm>
          <a:prstGeom prst="rect">
            <a:avLst/>
          </a:prstGeom>
          <a:noFill/>
        </p:spPr>
        <p:txBody>
          <a:bodyPr wrap="square" rtlCol="0">
            <a:spAutoFit/>
          </a:bodyPr>
          <a:lstStyle/>
          <a:p>
            <a:r>
              <a:rPr lang="da-DK" sz="2800" dirty="0"/>
              <a:t> Arealer uden vand	</a:t>
            </a:r>
          </a:p>
        </p:txBody>
      </p:sp>
      <p:sp>
        <p:nvSpPr>
          <p:cNvPr id="4" name="Tekstfelt 3">
            <a:extLst>
              <a:ext uri="{FF2B5EF4-FFF2-40B4-BE49-F238E27FC236}">
                <a16:creationId xmlns:a16="http://schemas.microsoft.com/office/drawing/2014/main" id="{148A12A1-CC1B-4AB7-93B6-AC0B21F9BC34}"/>
              </a:ext>
            </a:extLst>
          </p:cNvPr>
          <p:cNvSpPr txBox="1"/>
          <p:nvPr/>
        </p:nvSpPr>
        <p:spPr>
          <a:xfrm>
            <a:off x="827584" y="1628800"/>
            <a:ext cx="7344816" cy="646331"/>
          </a:xfrm>
          <a:prstGeom prst="rect">
            <a:avLst/>
          </a:prstGeom>
          <a:noFill/>
        </p:spPr>
        <p:txBody>
          <a:bodyPr wrap="square" rtlCol="0">
            <a:spAutoFit/>
          </a:bodyPr>
          <a:lstStyle/>
          <a:p>
            <a:endParaRPr lang="da-DK" dirty="0"/>
          </a:p>
          <a:p>
            <a:r>
              <a:rPr lang="da-DK" dirty="0"/>
              <a:t>		</a:t>
            </a:r>
          </a:p>
        </p:txBody>
      </p:sp>
      <p:sp>
        <p:nvSpPr>
          <p:cNvPr id="2" name="Tekstfelt 1">
            <a:extLst>
              <a:ext uri="{FF2B5EF4-FFF2-40B4-BE49-F238E27FC236}">
                <a16:creationId xmlns:a16="http://schemas.microsoft.com/office/drawing/2014/main" id="{8060DFC1-07D5-4D96-948D-FBF3A0EB887C}"/>
              </a:ext>
            </a:extLst>
          </p:cNvPr>
          <p:cNvSpPr txBox="1"/>
          <p:nvPr/>
        </p:nvSpPr>
        <p:spPr>
          <a:xfrm>
            <a:off x="611560" y="1638027"/>
            <a:ext cx="7200800" cy="1200329"/>
          </a:xfrm>
          <a:prstGeom prst="rect">
            <a:avLst/>
          </a:prstGeom>
          <a:noFill/>
        </p:spPr>
        <p:txBody>
          <a:bodyPr wrap="square" rtlCol="0">
            <a:spAutoFit/>
          </a:bodyPr>
          <a:lstStyle/>
          <a:p>
            <a:r>
              <a:rPr lang="da-DK" dirty="0"/>
              <a:t>			</a:t>
            </a:r>
          </a:p>
          <a:p>
            <a:endParaRPr lang="da-DK" dirty="0"/>
          </a:p>
          <a:p>
            <a:endParaRPr lang="da-DK" dirty="0"/>
          </a:p>
          <a:p>
            <a:endParaRPr lang="da-DK" dirty="0"/>
          </a:p>
        </p:txBody>
      </p:sp>
      <p:graphicFrame>
        <p:nvGraphicFramePr>
          <p:cNvPr id="6" name="Pladsholder til indhold 5">
            <a:extLst>
              <a:ext uri="{FF2B5EF4-FFF2-40B4-BE49-F238E27FC236}">
                <a16:creationId xmlns:a16="http://schemas.microsoft.com/office/drawing/2014/main" id="{C6E762E2-4C62-4157-9A69-56B7EAB22521}"/>
              </a:ext>
            </a:extLst>
          </p:cNvPr>
          <p:cNvGraphicFramePr>
            <a:graphicFrameLocks/>
          </p:cNvGraphicFramePr>
          <p:nvPr>
            <p:extLst>
              <p:ext uri="{D42A27DB-BD31-4B8C-83A1-F6EECF244321}">
                <p14:modId xmlns:p14="http://schemas.microsoft.com/office/powerpoint/2010/main" val="1074866376"/>
              </p:ext>
            </p:extLst>
          </p:nvPr>
        </p:nvGraphicFramePr>
        <p:xfrm>
          <a:off x="539552" y="1534383"/>
          <a:ext cx="8208912" cy="2322195"/>
        </p:xfrm>
        <a:graphic>
          <a:graphicData uri="http://schemas.openxmlformats.org/drawingml/2006/table">
            <a:tbl>
              <a:tblPr firstRow="1" bandRow="1">
                <a:tableStyleId>{00A15C55-8517-42AA-B614-E9B94910E393}</a:tableStyleId>
              </a:tblPr>
              <a:tblGrid>
                <a:gridCol w="1162601">
                  <a:extLst>
                    <a:ext uri="{9D8B030D-6E8A-4147-A177-3AD203B41FA5}">
                      <a16:colId xmlns:a16="http://schemas.microsoft.com/office/drawing/2014/main" val="3326753493"/>
                    </a:ext>
                  </a:extLst>
                </a:gridCol>
                <a:gridCol w="773968">
                  <a:extLst>
                    <a:ext uri="{9D8B030D-6E8A-4147-A177-3AD203B41FA5}">
                      <a16:colId xmlns:a16="http://schemas.microsoft.com/office/drawing/2014/main" val="2753427883"/>
                    </a:ext>
                  </a:extLst>
                </a:gridCol>
                <a:gridCol w="1195226">
                  <a:extLst>
                    <a:ext uri="{9D8B030D-6E8A-4147-A177-3AD203B41FA5}">
                      <a16:colId xmlns:a16="http://schemas.microsoft.com/office/drawing/2014/main" val="2979589281"/>
                    </a:ext>
                  </a:extLst>
                </a:gridCol>
                <a:gridCol w="1404709">
                  <a:extLst>
                    <a:ext uri="{9D8B030D-6E8A-4147-A177-3AD203B41FA5}">
                      <a16:colId xmlns:a16="http://schemas.microsoft.com/office/drawing/2014/main" val="1066170989"/>
                    </a:ext>
                  </a:extLst>
                </a:gridCol>
                <a:gridCol w="1080120">
                  <a:extLst>
                    <a:ext uri="{9D8B030D-6E8A-4147-A177-3AD203B41FA5}">
                      <a16:colId xmlns:a16="http://schemas.microsoft.com/office/drawing/2014/main" val="2437098356"/>
                    </a:ext>
                  </a:extLst>
                </a:gridCol>
                <a:gridCol w="1656184">
                  <a:extLst>
                    <a:ext uri="{9D8B030D-6E8A-4147-A177-3AD203B41FA5}">
                      <a16:colId xmlns:a16="http://schemas.microsoft.com/office/drawing/2014/main" val="3747054839"/>
                    </a:ext>
                  </a:extLst>
                </a:gridCol>
                <a:gridCol w="936104">
                  <a:extLst>
                    <a:ext uri="{9D8B030D-6E8A-4147-A177-3AD203B41FA5}">
                      <a16:colId xmlns:a16="http://schemas.microsoft.com/office/drawing/2014/main" val="2239589120"/>
                    </a:ext>
                  </a:extLst>
                </a:gridCol>
              </a:tblGrid>
              <a:tr h="381000">
                <a:tc>
                  <a:txBody>
                    <a:bodyPr/>
                    <a:lstStyle/>
                    <a:p>
                      <a:pPr algn="l" fontAlgn="t"/>
                      <a:r>
                        <a:rPr lang="da-DK" sz="2000" u="none" strike="noStrike" dirty="0">
                          <a:effectLst/>
                        </a:rPr>
                        <a:t>Sorter</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dirty="0">
                          <a:effectLst/>
                        </a:rPr>
                        <a:t>St %</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da-DK" sz="2000" u="none" strike="noStrike">
                          <a:effectLst/>
                        </a:rPr>
                        <a:t>Hkg St Ha</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a:effectLst/>
                        </a:rPr>
                        <a:t>Lagring</a:t>
                      </a:r>
                      <a:endParaRPr lang="da-DK" sz="2000" b="1" i="0" u="none" strike="noStrike">
                        <a:solidFill>
                          <a:srgbClr val="FFFFFF"/>
                        </a:solidFill>
                        <a:effectLst/>
                        <a:latin typeface="Calibri" panose="020F0502020204030204" pitchFamily="34" charset="0"/>
                      </a:endParaRPr>
                    </a:p>
                  </a:txBody>
                  <a:tcPr marL="9525" marR="9525" marT="9525" marB="0"/>
                </a:tc>
                <a:tc>
                  <a:txBody>
                    <a:bodyPr/>
                    <a:lstStyle/>
                    <a:p>
                      <a:pPr algn="l" fontAlgn="t"/>
                      <a:r>
                        <a:rPr lang="da-DK" sz="2000" u="none" strike="noStrike" dirty="0">
                          <a:effectLst/>
                        </a:rPr>
                        <a:t>Skimmel</a:t>
                      </a:r>
                      <a:endParaRPr lang="da-DK" sz="2000" b="1" i="0" u="none" strike="noStrike" dirty="0">
                        <a:solidFill>
                          <a:srgbClr val="FFFFFF"/>
                        </a:solidFill>
                        <a:effectLst/>
                        <a:latin typeface="Calibri" panose="020F0502020204030204" pitchFamily="34" charset="0"/>
                      </a:endParaRPr>
                    </a:p>
                  </a:txBody>
                  <a:tcPr marL="9525" marR="9525" marT="9525" marB="0"/>
                </a:tc>
                <a:tc>
                  <a:txBody>
                    <a:bodyPr/>
                    <a:lstStyle/>
                    <a:p>
                      <a:pPr algn="l" fontAlgn="t"/>
                      <a:r>
                        <a:rPr lang="da-DK" sz="2000" b="1" i="0" u="none" strike="noStrike" dirty="0">
                          <a:solidFill>
                            <a:srgbClr val="FFFFFF"/>
                          </a:solidFill>
                          <a:effectLst/>
                          <a:latin typeface="+mn-lt"/>
                        </a:rPr>
                        <a:t>Tørkeresistens</a:t>
                      </a:r>
                    </a:p>
                  </a:txBody>
                  <a:tcPr marL="9525" marR="9525" marT="9525" marB="0"/>
                </a:tc>
                <a:tc>
                  <a:txBody>
                    <a:bodyPr/>
                    <a:lstStyle/>
                    <a:p>
                      <a:pPr algn="l" fontAlgn="t"/>
                      <a:r>
                        <a:rPr lang="da-DK" sz="2000" u="none" strike="noStrike" dirty="0">
                          <a:effectLst/>
                        </a:rPr>
                        <a:t>Ha i DK</a:t>
                      </a:r>
                    </a:p>
                    <a:p>
                      <a:pPr algn="l" fontAlgn="t"/>
                      <a:r>
                        <a:rPr lang="da-DK" sz="2000" u="none" strike="noStrike" dirty="0">
                          <a:effectLst/>
                        </a:rPr>
                        <a:t>KMC 20</a:t>
                      </a:r>
                    </a:p>
                  </a:txBody>
                  <a:tcPr marL="9525" marR="9525" marT="9525" marB="0"/>
                </a:tc>
                <a:extLst>
                  <a:ext uri="{0D108BD9-81ED-4DB2-BD59-A6C34878D82A}">
                    <a16:rowId xmlns:a16="http://schemas.microsoft.com/office/drawing/2014/main" val="3191653136"/>
                  </a:ext>
                </a:extLst>
              </a:tr>
              <a:tr h="190500">
                <a:tc>
                  <a:txBody>
                    <a:bodyPr/>
                    <a:lstStyle/>
                    <a:p>
                      <a:pPr algn="l" fontAlgn="b"/>
                      <a:r>
                        <a:rPr lang="da-DK" sz="1800" b="0" i="0" u="none" strike="noStrike" dirty="0">
                          <a:solidFill>
                            <a:srgbClr val="000000"/>
                          </a:solidFill>
                          <a:effectLst/>
                          <a:latin typeface="+mn-lt"/>
                        </a:rPr>
                        <a:t>Kuras</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20,0</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116</a:t>
                      </a:r>
                    </a:p>
                  </a:txBody>
                  <a:tcPr marL="9525" marR="9525" marT="9525" marB="0"/>
                </a:tc>
                <a:tc>
                  <a:txBody>
                    <a:bodyPr/>
                    <a:lstStyle/>
                    <a:p>
                      <a:pPr algn="l" fontAlgn="b"/>
                      <a:r>
                        <a:rPr lang="da-DK" sz="1800" b="0" i="0" u="none" strike="noStrike" dirty="0">
                          <a:solidFill>
                            <a:srgbClr val="000000"/>
                          </a:solidFill>
                          <a:effectLst/>
                          <a:latin typeface="+mn-lt"/>
                        </a:rPr>
                        <a:t>Velegnet</a:t>
                      </a:r>
                    </a:p>
                  </a:txBody>
                  <a:tcPr marL="9525" marR="9525" marT="9525" marB="0"/>
                </a:tc>
                <a:tc>
                  <a:txBody>
                    <a:bodyPr/>
                    <a:lstStyle/>
                    <a:p>
                      <a:pPr algn="l" fontAlgn="b"/>
                      <a:r>
                        <a:rPr lang="da-DK" sz="1800" b="0" i="0" u="none" strike="noStrike" dirty="0">
                          <a:solidFill>
                            <a:srgbClr val="000000"/>
                          </a:solidFill>
                          <a:effectLst/>
                          <a:latin typeface="+mn-lt"/>
                        </a:rPr>
                        <a:t>Modtagelig</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360</a:t>
                      </a:r>
                    </a:p>
                  </a:txBody>
                  <a:tcPr marL="9525" marR="9525" marT="9525" marB="0"/>
                </a:tc>
                <a:extLst>
                  <a:ext uri="{0D108BD9-81ED-4DB2-BD59-A6C34878D82A}">
                    <a16:rowId xmlns:a16="http://schemas.microsoft.com/office/drawing/2014/main" val="1138641393"/>
                  </a:ext>
                </a:extLst>
              </a:tr>
              <a:tr h="190500">
                <a:tc>
                  <a:txBody>
                    <a:bodyPr/>
                    <a:lstStyle/>
                    <a:p>
                      <a:pPr algn="l" fontAlgn="b"/>
                      <a:r>
                        <a:rPr lang="da-DK" sz="1800" b="0" i="0" u="none" strike="noStrike" dirty="0">
                          <a:solidFill>
                            <a:srgbClr val="000000"/>
                          </a:solidFill>
                          <a:effectLst/>
                          <a:latin typeface="+mn-lt"/>
                        </a:rPr>
                        <a:t>Avenue</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19,8</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111</a:t>
                      </a:r>
                    </a:p>
                  </a:txBody>
                  <a:tcPr marL="9525" marR="9525" marT="9525" marB="0"/>
                </a:tc>
                <a:tc>
                  <a:txBody>
                    <a:bodyPr/>
                    <a:lstStyle/>
                    <a:p>
                      <a:pPr algn="l" fontAlgn="b"/>
                      <a:r>
                        <a:rPr lang="da-DK" sz="1800" b="0" i="0" u="none" strike="noStrike" dirty="0">
                          <a:solidFill>
                            <a:srgbClr val="000000"/>
                          </a:solidFill>
                          <a:effectLst/>
                          <a:latin typeface="+mn-lt"/>
                        </a:rPr>
                        <a:t>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98</a:t>
                      </a:r>
                    </a:p>
                  </a:txBody>
                  <a:tcPr marL="9525" marR="9525" marT="9525" marB="0"/>
                </a:tc>
                <a:extLst>
                  <a:ext uri="{0D108BD9-81ED-4DB2-BD59-A6C34878D82A}">
                    <a16:rowId xmlns:a16="http://schemas.microsoft.com/office/drawing/2014/main" val="2388282371"/>
                  </a:ext>
                </a:extLst>
              </a:tr>
              <a:tr h="190500">
                <a:tc>
                  <a:txBody>
                    <a:bodyPr/>
                    <a:lstStyle/>
                    <a:p>
                      <a:pPr algn="l" fontAlgn="b"/>
                      <a:r>
                        <a:rPr lang="da-DK" sz="1800" b="0" i="0" u="none" strike="noStrike" dirty="0">
                          <a:solidFill>
                            <a:srgbClr val="000000"/>
                          </a:solidFill>
                          <a:effectLst/>
                          <a:latin typeface="+mn-lt"/>
                        </a:rPr>
                        <a:t>Saprodi</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20,9</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124</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76</a:t>
                      </a:r>
                    </a:p>
                  </a:txBody>
                  <a:tcPr marL="9525" marR="9525" marT="9525" marB="0"/>
                </a:tc>
                <a:extLst>
                  <a:ext uri="{0D108BD9-81ED-4DB2-BD59-A6C34878D82A}">
                    <a16:rowId xmlns:a16="http://schemas.microsoft.com/office/drawing/2014/main" val="3637333646"/>
                  </a:ext>
                </a:extLst>
              </a:tr>
              <a:tr h="190500">
                <a:tc>
                  <a:txBody>
                    <a:bodyPr/>
                    <a:lstStyle/>
                    <a:p>
                      <a:pPr algn="l" fontAlgn="b"/>
                      <a:r>
                        <a:rPr lang="da-DK" sz="1800" b="0" i="0" u="none" strike="noStrike" dirty="0" err="1">
                          <a:solidFill>
                            <a:srgbClr val="000000"/>
                          </a:solidFill>
                          <a:effectLst/>
                          <a:latin typeface="+mn-lt"/>
                        </a:rPr>
                        <a:t>Sarion</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25,3</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116</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mn-lt"/>
                      </a:endParaRPr>
                    </a:p>
                  </a:txBody>
                  <a:tcPr marL="9525" marR="9525" marT="9525" marB="0"/>
                </a:tc>
                <a:tc>
                  <a:txBody>
                    <a:bodyPr/>
                    <a:lstStyle/>
                    <a:p>
                      <a:pPr algn="r" fontAlgn="b"/>
                      <a:r>
                        <a:rPr lang="da-DK" sz="1800" u="none" strike="noStrike" dirty="0">
                          <a:effectLst/>
                          <a:latin typeface="+mn-lt"/>
                        </a:rPr>
                        <a:t>26</a:t>
                      </a:r>
                    </a:p>
                  </a:txBody>
                  <a:tcPr marL="9525" marR="9525" marT="9525" marB="0"/>
                </a:tc>
                <a:extLst>
                  <a:ext uri="{0D108BD9-81ED-4DB2-BD59-A6C34878D82A}">
                    <a16:rowId xmlns:a16="http://schemas.microsoft.com/office/drawing/2014/main" val="1999317625"/>
                  </a:ext>
                </a:extLst>
              </a:tr>
              <a:tr h="190500">
                <a:tc>
                  <a:txBody>
                    <a:bodyPr/>
                    <a:lstStyle/>
                    <a:p>
                      <a:pPr algn="l" fontAlgn="b"/>
                      <a:r>
                        <a:rPr lang="da-DK" sz="1800" b="0" i="0" u="none" strike="noStrike" dirty="0">
                          <a:solidFill>
                            <a:srgbClr val="000000"/>
                          </a:solidFill>
                          <a:effectLst/>
                          <a:latin typeface="+mn-lt"/>
                        </a:rPr>
                        <a:t>Ydun</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24,5</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131</a:t>
                      </a:r>
                    </a:p>
                  </a:txBody>
                  <a:tcPr marL="9525" marR="9525" marT="9525" marB="0"/>
                </a:tc>
                <a:tc>
                  <a:txBody>
                    <a:bodyPr/>
                    <a:lstStyle/>
                    <a:p>
                      <a:pPr algn="l" fontAlgn="b"/>
                      <a:r>
                        <a:rPr lang="da-DK" sz="1800" b="0" i="0" u="none" strike="noStrike" dirty="0">
                          <a:solidFill>
                            <a:srgbClr val="000000"/>
                          </a:solidFill>
                          <a:effectLst/>
                          <a:latin typeface="+mn-lt"/>
                        </a:rPr>
                        <a:t>(Mindre egnet)</a:t>
                      </a:r>
                    </a:p>
                  </a:txBody>
                  <a:tcPr marL="9525" marR="9525" marT="9525" marB="0"/>
                </a:tc>
                <a:tc>
                  <a:txBody>
                    <a:bodyPr/>
                    <a:lstStyle/>
                    <a:p>
                      <a:pPr algn="l" fontAlgn="b"/>
                      <a:r>
                        <a:rPr lang="da-DK" sz="1800" b="0" i="0" u="none" strike="noStrike" dirty="0">
                          <a:solidFill>
                            <a:srgbClr val="000000"/>
                          </a:solidFill>
                          <a:effectLst/>
                          <a:latin typeface="+mn-lt"/>
                        </a:rPr>
                        <a:t>God</a:t>
                      </a: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155</a:t>
                      </a:r>
                    </a:p>
                  </a:txBody>
                  <a:tcPr marL="9525" marR="9525" marT="9525" marB="0"/>
                </a:tc>
                <a:extLst>
                  <a:ext uri="{0D108BD9-81ED-4DB2-BD59-A6C34878D82A}">
                    <a16:rowId xmlns:a16="http://schemas.microsoft.com/office/drawing/2014/main" val="1151337711"/>
                  </a:ext>
                </a:extLst>
              </a:tr>
              <a:tr h="190500">
                <a:tc>
                  <a:txBody>
                    <a:bodyPr/>
                    <a:lstStyle/>
                    <a:p>
                      <a:pPr algn="l" fontAlgn="b"/>
                      <a:r>
                        <a:rPr lang="da-DK" sz="1800" b="0" i="0" u="none" strike="noStrike" dirty="0" err="1">
                          <a:solidFill>
                            <a:srgbClr val="000000"/>
                          </a:solidFill>
                          <a:effectLst/>
                          <a:latin typeface="+mn-lt"/>
                        </a:rPr>
                        <a:t>Avenance</a:t>
                      </a:r>
                      <a:endParaRPr lang="da-DK" sz="1800" b="0" i="0" u="none" strike="noStrike" dirty="0">
                        <a:solidFill>
                          <a:srgbClr val="000000"/>
                        </a:solidFill>
                        <a:effectLst/>
                        <a:latin typeface="+mn-lt"/>
                      </a:endParaRP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19,2</a:t>
                      </a:r>
                    </a:p>
                  </a:txBody>
                  <a:tcPr marL="9525" marR="9525" marT="9525" marB="0"/>
                </a:tc>
                <a:tc>
                  <a:txBody>
                    <a:bodyPr/>
                    <a:lstStyle/>
                    <a:p>
                      <a:pPr algn="ctr" fontAlgn="b"/>
                      <a:r>
                        <a:rPr lang="da-DK" sz="1800" b="0" i="0" u="none" strike="noStrike" dirty="0">
                          <a:solidFill>
                            <a:srgbClr val="000000"/>
                          </a:solidFill>
                          <a:effectLst/>
                          <a:latin typeface="Calibri" panose="020F0502020204030204" pitchFamily="34" charset="0"/>
                        </a:rPr>
                        <a:t>103</a:t>
                      </a:r>
                    </a:p>
                  </a:txBody>
                  <a:tcPr marL="9525" marR="9525" marT="9525" marB="0"/>
                </a:tc>
                <a:tc>
                  <a:txBody>
                    <a:bodyPr/>
                    <a:lstStyle/>
                    <a:p>
                      <a:pPr algn="l" fontAlgn="b"/>
                      <a:r>
                        <a:rPr lang="da-DK" sz="1800" u="none" strike="noStrike" dirty="0">
                          <a:effectLst/>
                        </a:rPr>
                        <a:t>Egnet</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a-DK" sz="1800" u="none" strike="noStrike" dirty="0">
                          <a:effectLst/>
                        </a:rPr>
                        <a:t>Modtagelig</a:t>
                      </a:r>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a-DK"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da-DK" sz="1800" b="0" i="0" u="none" strike="noStrike" dirty="0">
                          <a:solidFill>
                            <a:srgbClr val="000000"/>
                          </a:solidFill>
                          <a:effectLst/>
                          <a:latin typeface="+mn-lt"/>
                        </a:rPr>
                        <a:t>5</a:t>
                      </a:r>
                    </a:p>
                  </a:txBody>
                  <a:tcPr marL="9525" marR="9525" marT="9525" marB="0"/>
                </a:tc>
                <a:extLst>
                  <a:ext uri="{0D108BD9-81ED-4DB2-BD59-A6C34878D82A}">
                    <a16:rowId xmlns:a16="http://schemas.microsoft.com/office/drawing/2014/main" val="3938120917"/>
                  </a:ext>
                </a:extLst>
              </a:tr>
            </a:tbl>
          </a:graphicData>
        </a:graphic>
      </p:graphicFrame>
      <p:pic>
        <p:nvPicPr>
          <p:cNvPr id="38" name="Picture 2">
            <a:extLst>
              <a:ext uri="{FF2B5EF4-FFF2-40B4-BE49-F238E27FC236}">
                <a16:creationId xmlns:a16="http://schemas.microsoft.com/office/drawing/2014/main" id="{C0B94352-5AFB-4915-AB91-8876BA6FE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18729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BFA4618-352B-43A4-B9EC-F5409BFED3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199" y="2187298"/>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770241FB-DA0E-441B-A8A6-DE8944DF15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900" y="2189851"/>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3B66785D-C897-42D7-B1D2-05A13F060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2749000"/>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00DA8532-A9EA-46AB-AD09-49BF5EF56F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6647" y="2748999"/>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B9F87C76-90B4-47B3-B52B-F8346C1BE3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3060780"/>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C8DA131B-6FC6-42D6-80F6-10850ABA3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6645" y="3040930"/>
            <a:ext cx="259991" cy="207993"/>
          </a:xfrm>
          <a:prstGeom prst="rect">
            <a:avLst/>
          </a:prstGeom>
          <a:noFill/>
          <a:extLst>
            <a:ext uri="{909E8E84-426E-40DD-AFC4-6F175D3DCCD1}">
              <a14:hiddenFill xmlns:a14="http://schemas.microsoft.com/office/drawing/2010/main">
                <a:solidFill>
                  <a:srgbClr val="FFFFFF"/>
                </a:solidFill>
              </a14:hiddenFill>
            </a:ext>
          </a:extLst>
        </p:spPr>
      </p:pic>
      <p:sp>
        <p:nvSpPr>
          <p:cNvPr id="15" name="Tekstfelt 14">
            <a:extLst>
              <a:ext uri="{FF2B5EF4-FFF2-40B4-BE49-F238E27FC236}">
                <a16:creationId xmlns:a16="http://schemas.microsoft.com/office/drawing/2014/main" id="{CD0708E0-2639-48F2-8EF9-C30A80C403DD}"/>
              </a:ext>
            </a:extLst>
          </p:cNvPr>
          <p:cNvSpPr txBox="1"/>
          <p:nvPr/>
        </p:nvSpPr>
        <p:spPr>
          <a:xfrm>
            <a:off x="467544" y="5949280"/>
            <a:ext cx="7920880" cy="338554"/>
          </a:xfrm>
          <a:prstGeom prst="rect">
            <a:avLst/>
          </a:prstGeom>
          <a:noFill/>
        </p:spPr>
        <p:txBody>
          <a:bodyPr wrap="square" rtlCol="0">
            <a:spAutoFit/>
          </a:bodyPr>
          <a:lstStyle/>
          <a:p>
            <a:r>
              <a:rPr lang="da-DK" sz="1600" i="1" dirty="0"/>
              <a:t>Udbytte tal stammer fra de sidste 5 år forsøgsdata.</a:t>
            </a:r>
          </a:p>
        </p:txBody>
      </p:sp>
      <p:pic>
        <p:nvPicPr>
          <p:cNvPr id="17" name="Picture 2">
            <a:extLst>
              <a:ext uri="{FF2B5EF4-FFF2-40B4-BE49-F238E27FC236}">
                <a16:creationId xmlns:a16="http://schemas.microsoft.com/office/drawing/2014/main" id="{8BEABF5A-D962-47E9-A33D-37139EDE4A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3341430"/>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F340EF84-0EBC-4A6E-A763-2FCC4D2F9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2479230"/>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664E3AE5-58FA-449F-94FA-DC5ADFB755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6645" y="2479229"/>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4BFD2085-3CB8-4B93-A1F3-B89C00FC67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847" y="3596482"/>
            <a:ext cx="259991" cy="207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7DC3793-04A0-4A4E-8A6E-FBB1EA2ACA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 r="37047" b="23913"/>
          <a:stretch/>
        </p:blipFill>
        <p:spPr bwMode="auto">
          <a:xfrm>
            <a:off x="6536645" y="3332861"/>
            <a:ext cx="77405" cy="2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64983"/>
      </p:ext>
    </p:extLst>
  </p:cSld>
  <p:clrMapOvr>
    <a:masterClrMapping/>
  </p:clrMapOvr>
</p:sld>
</file>

<file path=ppt/theme/theme1.xml><?xml version="1.0" encoding="utf-8"?>
<a:theme xmlns:a="http://schemas.openxmlformats.org/drawingml/2006/main" name="Kontortema">
  <a:themeElements>
    <a:clrScheme name="Ny KMC - serie 1">
      <a:dk1>
        <a:sysClr val="windowText" lastClr="000000"/>
      </a:dk1>
      <a:lt1>
        <a:sysClr val="window" lastClr="FFFFFF"/>
      </a:lt1>
      <a:dk2>
        <a:srgbClr val="858584"/>
      </a:dk2>
      <a:lt2>
        <a:srgbClr val="EEECE1"/>
      </a:lt2>
      <a:accent1>
        <a:srgbClr val="9FD6F6"/>
      </a:accent1>
      <a:accent2>
        <a:srgbClr val="80BA27"/>
      </a:accent2>
      <a:accent3>
        <a:srgbClr val="009453"/>
      </a:accent3>
      <a:accent4>
        <a:srgbClr val="004A2C"/>
      </a:accent4>
      <a:accent5>
        <a:srgbClr val="F28C00"/>
      </a:accent5>
      <a:accent6>
        <a:srgbClr val="2A739E"/>
      </a:accent6>
      <a:hlink>
        <a:srgbClr val="858584"/>
      </a:hlink>
      <a:folHlink>
        <a:srgbClr val="858584"/>
      </a:folHlink>
    </a:clrScheme>
    <a:fontScheme name="KMC FI 1">
      <a:majorFont>
        <a:latin typeface="Klavika Basic Medium"/>
        <a:ea typeface=""/>
        <a:cs typeface=""/>
      </a:majorFont>
      <a:minorFont>
        <a:latin typeface="Klavika Basic Light"/>
        <a:ea typeface=""/>
        <a:cs typeface=""/>
      </a:minorFont>
    </a:fontScheme>
    <a:fmtScheme name="Blank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Kontortema">
  <a:themeElements>
    <a:clrScheme name="Ny KMC - serie 1">
      <a:dk1>
        <a:sysClr val="windowText" lastClr="000000"/>
      </a:dk1>
      <a:lt1>
        <a:sysClr val="window" lastClr="FFFFFF"/>
      </a:lt1>
      <a:dk2>
        <a:srgbClr val="858584"/>
      </a:dk2>
      <a:lt2>
        <a:srgbClr val="EEECE1"/>
      </a:lt2>
      <a:accent1>
        <a:srgbClr val="9FD6F6"/>
      </a:accent1>
      <a:accent2>
        <a:srgbClr val="80BA27"/>
      </a:accent2>
      <a:accent3>
        <a:srgbClr val="009453"/>
      </a:accent3>
      <a:accent4>
        <a:srgbClr val="004A2C"/>
      </a:accent4>
      <a:accent5>
        <a:srgbClr val="F28C00"/>
      </a:accent5>
      <a:accent6>
        <a:srgbClr val="2A739E"/>
      </a:accent6>
      <a:hlink>
        <a:srgbClr val="858584"/>
      </a:hlink>
      <a:folHlink>
        <a:srgbClr val="858584"/>
      </a:folHlink>
    </a:clrScheme>
    <a:fontScheme name="KMC FI 1">
      <a:majorFont>
        <a:latin typeface="Klavika Basic Medium"/>
        <a:ea typeface=""/>
        <a:cs typeface=""/>
      </a:majorFont>
      <a:minorFont>
        <a:latin typeface="Klavika Basic Light"/>
        <a:ea typeface=""/>
        <a:cs typeface=""/>
      </a:minorFont>
    </a:fontScheme>
    <a:fmtScheme name="Blank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ontortema">
  <a:themeElements>
    <a:clrScheme name="Ny KMC - serie 1">
      <a:dk1>
        <a:sysClr val="windowText" lastClr="000000"/>
      </a:dk1>
      <a:lt1>
        <a:sysClr val="window" lastClr="FFFFFF"/>
      </a:lt1>
      <a:dk2>
        <a:srgbClr val="858584"/>
      </a:dk2>
      <a:lt2>
        <a:srgbClr val="EEECE1"/>
      </a:lt2>
      <a:accent1>
        <a:srgbClr val="9FD6F6"/>
      </a:accent1>
      <a:accent2>
        <a:srgbClr val="80BA27"/>
      </a:accent2>
      <a:accent3>
        <a:srgbClr val="009453"/>
      </a:accent3>
      <a:accent4>
        <a:srgbClr val="004A2C"/>
      </a:accent4>
      <a:accent5>
        <a:srgbClr val="F28C00"/>
      </a:accent5>
      <a:accent6>
        <a:srgbClr val="2A739E"/>
      </a:accent6>
      <a:hlink>
        <a:srgbClr val="858584"/>
      </a:hlink>
      <a:folHlink>
        <a:srgbClr val="858584"/>
      </a:folHlink>
    </a:clrScheme>
    <a:fontScheme name="KMC FI 1">
      <a:majorFont>
        <a:latin typeface="Klavika Basic Medium"/>
        <a:ea typeface=""/>
        <a:cs typeface=""/>
      </a:majorFont>
      <a:minorFont>
        <a:latin typeface="Klavika Basic Light"/>
        <a:ea typeface=""/>
        <a:cs typeface=""/>
      </a:minorFont>
    </a:fontScheme>
    <a:fmtScheme name="Blank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ontortema">
  <a:themeElements>
    <a:clrScheme name="Ny KMC - serie 1">
      <a:dk1>
        <a:sysClr val="windowText" lastClr="000000"/>
      </a:dk1>
      <a:lt1>
        <a:sysClr val="window" lastClr="FFFFFF"/>
      </a:lt1>
      <a:dk2>
        <a:srgbClr val="858584"/>
      </a:dk2>
      <a:lt2>
        <a:srgbClr val="EEECE1"/>
      </a:lt2>
      <a:accent1>
        <a:srgbClr val="9FD6F6"/>
      </a:accent1>
      <a:accent2>
        <a:srgbClr val="80BA27"/>
      </a:accent2>
      <a:accent3>
        <a:srgbClr val="009453"/>
      </a:accent3>
      <a:accent4>
        <a:srgbClr val="004A2C"/>
      </a:accent4>
      <a:accent5>
        <a:srgbClr val="F28C00"/>
      </a:accent5>
      <a:accent6>
        <a:srgbClr val="2A739E"/>
      </a:accent6>
      <a:hlink>
        <a:srgbClr val="858584"/>
      </a:hlink>
      <a:folHlink>
        <a:srgbClr val="858584"/>
      </a:folHlink>
    </a:clrScheme>
    <a:fontScheme name="KMC FI 1">
      <a:majorFont>
        <a:latin typeface="Klavika Basic Medium"/>
        <a:ea typeface=""/>
        <a:cs typeface=""/>
      </a:majorFont>
      <a:minorFont>
        <a:latin typeface="Klavika Basic Light"/>
        <a:ea typeface=""/>
        <a:cs typeface=""/>
      </a:minorFont>
    </a:fontScheme>
    <a:fmtScheme name="Blank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Kontortema">
  <a:themeElements>
    <a:clrScheme name="Ny KMC - serie 1">
      <a:dk1>
        <a:sysClr val="windowText" lastClr="000000"/>
      </a:dk1>
      <a:lt1>
        <a:sysClr val="window" lastClr="FFFFFF"/>
      </a:lt1>
      <a:dk2>
        <a:srgbClr val="858584"/>
      </a:dk2>
      <a:lt2>
        <a:srgbClr val="EEECE1"/>
      </a:lt2>
      <a:accent1>
        <a:srgbClr val="9FD6F6"/>
      </a:accent1>
      <a:accent2>
        <a:srgbClr val="80BA27"/>
      </a:accent2>
      <a:accent3>
        <a:srgbClr val="009453"/>
      </a:accent3>
      <a:accent4>
        <a:srgbClr val="004A2C"/>
      </a:accent4>
      <a:accent5>
        <a:srgbClr val="F28C00"/>
      </a:accent5>
      <a:accent6>
        <a:srgbClr val="2A739E"/>
      </a:accent6>
      <a:hlink>
        <a:srgbClr val="858584"/>
      </a:hlink>
      <a:folHlink>
        <a:srgbClr val="858584"/>
      </a:folHlink>
    </a:clrScheme>
    <a:fontScheme name="KMC FI 1">
      <a:majorFont>
        <a:latin typeface="Klavika Basic Medium"/>
        <a:ea typeface=""/>
        <a:cs typeface=""/>
      </a:majorFont>
      <a:minorFont>
        <a:latin typeface="Klavika Basic Light"/>
        <a:ea typeface=""/>
        <a:cs typeface=""/>
      </a:minorFont>
    </a:fontScheme>
    <a:fmtScheme name="Blank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Kontortema">
  <a:themeElements>
    <a:clrScheme name="Ny KMC - serie 1">
      <a:dk1>
        <a:sysClr val="windowText" lastClr="000000"/>
      </a:dk1>
      <a:lt1>
        <a:sysClr val="window" lastClr="FFFFFF"/>
      </a:lt1>
      <a:dk2>
        <a:srgbClr val="858584"/>
      </a:dk2>
      <a:lt2>
        <a:srgbClr val="EEECE1"/>
      </a:lt2>
      <a:accent1>
        <a:srgbClr val="9FD6F6"/>
      </a:accent1>
      <a:accent2>
        <a:srgbClr val="80BA27"/>
      </a:accent2>
      <a:accent3>
        <a:srgbClr val="009453"/>
      </a:accent3>
      <a:accent4>
        <a:srgbClr val="004A2C"/>
      </a:accent4>
      <a:accent5>
        <a:srgbClr val="F28C00"/>
      </a:accent5>
      <a:accent6>
        <a:srgbClr val="2A739E"/>
      </a:accent6>
      <a:hlink>
        <a:srgbClr val="858584"/>
      </a:hlink>
      <a:folHlink>
        <a:srgbClr val="858584"/>
      </a:folHlink>
    </a:clrScheme>
    <a:fontScheme name="KMC FI 1">
      <a:majorFont>
        <a:latin typeface="Klavika Basic Medium"/>
        <a:ea typeface=""/>
        <a:cs typeface=""/>
      </a:majorFont>
      <a:minorFont>
        <a:latin typeface="Klavika Basic Light"/>
        <a:ea typeface=""/>
        <a:cs typeface=""/>
      </a:minorFont>
    </a:fontScheme>
    <a:fmtScheme name="Blank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2997</TotalTime>
  <Words>1245</Words>
  <Application>Microsoft Macintosh PowerPoint</Application>
  <PresentationFormat>Skærmshow (4:3)</PresentationFormat>
  <Paragraphs>681</Paragraphs>
  <Slides>21</Slides>
  <Notes>1</Notes>
  <HiddenSlides>0</HiddenSlides>
  <MMClips>0</MMClips>
  <ScaleCrop>false</ScaleCrop>
  <HeadingPairs>
    <vt:vector size="6" baseType="variant">
      <vt:variant>
        <vt:lpstr>Benyttede skrifttyper</vt:lpstr>
      </vt:variant>
      <vt:variant>
        <vt:i4>5</vt:i4>
      </vt:variant>
      <vt:variant>
        <vt:lpstr>Tema</vt:lpstr>
      </vt:variant>
      <vt:variant>
        <vt:i4>6</vt:i4>
      </vt:variant>
      <vt:variant>
        <vt:lpstr>Slidetitler</vt:lpstr>
      </vt:variant>
      <vt:variant>
        <vt:i4>21</vt:i4>
      </vt:variant>
    </vt:vector>
  </HeadingPairs>
  <TitlesOfParts>
    <vt:vector size="32" baseType="lpstr">
      <vt:lpstr>Calibri</vt:lpstr>
      <vt:lpstr>Klavika Basic Medium</vt:lpstr>
      <vt:lpstr>Arial</vt:lpstr>
      <vt:lpstr>Klavika Basic Light</vt:lpstr>
      <vt:lpstr>Klavika Basic Regular</vt:lpstr>
      <vt:lpstr>Kontortema</vt:lpstr>
      <vt:lpstr>2_Kontortema</vt:lpstr>
      <vt:lpstr>1_Kontortema</vt:lpstr>
      <vt:lpstr>3_Kontortema</vt:lpstr>
      <vt:lpstr>4_Kontortema</vt:lpstr>
      <vt:lpstr>5_Kontortema</vt:lpstr>
      <vt:lpstr>KMC Brug læggekartoflerne rigtigt… v. Per Thorlund Christensen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Opsummering af sortsvalg til stivelsesproduktion</vt:lpstr>
      <vt:lpstr>PowerPoint-præsentation</vt:lpstr>
      <vt:lpstr>PowerPoint-præsentation</vt:lpstr>
      <vt:lpstr>PowerPoint-præsentation</vt:lpstr>
      <vt:lpstr>PowerPoint-præsentation</vt:lpstr>
      <vt:lpstr>PowerPoint-præsentation</vt:lpstr>
    </vt:vector>
  </TitlesOfParts>
  <Company>KMC a.m.b.a.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Hanne Dybvad Jensen</dc:creator>
  <cp:lastModifiedBy>Microsoft Office User</cp:lastModifiedBy>
  <cp:revision>199</cp:revision>
  <cp:lastPrinted>2020-01-21T11:30:58Z</cp:lastPrinted>
  <dcterms:created xsi:type="dcterms:W3CDTF">2014-01-30T07:18:52Z</dcterms:created>
  <dcterms:modified xsi:type="dcterms:W3CDTF">2021-11-29T09:40:03Z</dcterms:modified>
</cp:coreProperties>
</file>